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28800425" cy="43200638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952949" indent="-473980" algn="l" rtl="0" fontAlgn="base" latinLnBrk="1">
      <a:spcBef>
        <a:spcPct val="0"/>
      </a:spcBef>
      <a:spcAft>
        <a:spcPct val="0"/>
      </a:spcAft>
      <a:defRPr kumimoji="1" sz="8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905895" indent="-947959" algn="l" rtl="0" fontAlgn="base" latinLnBrk="1">
      <a:spcBef>
        <a:spcPct val="0"/>
      </a:spcBef>
      <a:spcAft>
        <a:spcPct val="0"/>
      </a:spcAft>
      <a:defRPr kumimoji="1" sz="8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2858844" indent="-1421938" algn="l" rtl="0" fontAlgn="base" latinLnBrk="1">
      <a:spcBef>
        <a:spcPct val="0"/>
      </a:spcBef>
      <a:spcAft>
        <a:spcPct val="0"/>
      </a:spcAft>
      <a:defRPr kumimoji="1" sz="8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3811792" indent="-1895917" algn="l" rtl="0" fontAlgn="base" latinLnBrk="1">
      <a:spcBef>
        <a:spcPct val="0"/>
      </a:spcBef>
      <a:spcAft>
        <a:spcPct val="0"/>
      </a:spcAft>
      <a:defRPr kumimoji="1" sz="8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394843" algn="l" defTabSz="957937" rtl="0" eaLnBrk="1" latinLnBrk="1" hangingPunct="1">
      <a:defRPr kumimoji="1" sz="8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873812" algn="l" defTabSz="957937" rtl="0" eaLnBrk="1" latinLnBrk="1" hangingPunct="1">
      <a:defRPr kumimoji="1" sz="8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352780" algn="l" defTabSz="957937" rtl="0" eaLnBrk="1" latinLnBrk="1" hangingPunct="1">
      <a:defRPr kumimoji="1" sz="8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831748" algn="l" defTabSz="957937" rtl="0" eaLnBrk="1" latinLnBrk="1" hangingPunct="1">
      <a:defRPr kumimoji="1" sz="8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32" userDrawn="1">
          <p15:clr>
            <a:srgbClr val="A4A3A4"/>
          </p15:clr>
        </p15:guide>
        <p15:guide id="2" pos="9706" userDrawn="1">
          <p15:clr>
            <a:srgbClr val="A4A3A4"/>
          </p15:clr>
        </p15:guide>
        <p15:guide id="3" pos="6655" userDrawn="1">
          <p15:clr>
            <a:srgbClr val="A4A3A4"/>
          </p15:clr>
        </p15:guide>
        <p15:guide id="4" pos="6287" userDrawn="1">
          <p15:clr>
            <a:srgbClr val="A4A3A4"/>
          </p15:clr>
        </p15:guide>
        <p15:guide id="5" pos="277" userDrawn="1">
          <p15:clr>
            <a:srgbClr val="A4A3A4"/>
          </p15:clr>
        </p15:guide>
        <p15:guide id="6" pos="12664" userDrawn="1">
          <p15:clr>
            <a:srgbClr val="A4A3A4"/>
          </p15:clr>
        </p15:guide>
        <p15:guide id="7" pos="13126" userDrawn="1">
          <p15:clr>
            <a:srgbClr val="A4A3A4"/>
          </p15:clr>
        </p15:guide>
        <p15:guide id="8" pos="19135" userDrawn="1">
          <p15:clr>
            <a:srgbClr val="A4A3A4"/>
          </p15:clr>
        </p15:guide>
        <p15:guide id="9" orient="horz" pos="13607" userDrawn="1">
          <p15:clr>
            <a:srgbClr val="A4A3A4"/>
          </p15:clr>
        </p15:guide>
        <p15:guide id="10" pos="9071" userDrawn="1">
          <p15:clr>
            <a:srgbClr val="A4A3A4"/>
          </p15:clr>
        </p15:guide>
        <p15:guide id="11" pos="6219" userDrawn="1">
          <p15:clr>
            <a:srgbClr val="A4A3A4"/>
          </p15:clr>
        </p15:guide>
        <p15:guide id="12" pos="5876" userDrawn="1">
          <p15:clr>
            <a:srgbClr val="A4A3A4"/>
          </p15:clr>
        </p15:guide>
        <p15:guide id="13" pos="259" userDrawn="1">
          <p15:clr>
            <a:srgbClr val="A4A3A4"/>
          </p15:clr>
        </p15:guide>
        <p15:guide id="14" pos="11836" userDrawn="1">
          <p15:clr>
            <a:srgbClr val="A4A3A4"/>
          </p15:clr>
        </p15:guide>
        <p15:guide id="15" pos="12267" userDrawn="1">
          <p15:clr>
            <a:srgbClr val="A4A3A4"/>
          </p15:clr>
        </p15:guide>
        <p15:guide id="16" pos="17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AF"/>
    <a:srgbClr val="E2DFCC"/>
    <a:srgbClr val="FFD9D9"/>
    <a:srgbClr val="F2E5FF"/>
    <a:srgbClr val="DDFFE8"/>
    <a:srgbClr val="EEF8E4"/>
    <a:srgbClr val="DAEFC3"/>
    <a:srgbClr val="FFF5D5"/>
    <a:srgbClr val="30903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9756" autoAdjust="0"/>
  </p:normalViewPr>
  <p:slideViewPr>
    <p:cSldViewPr>
      <p:cViewPr>
        <p:scale>
          <a:sx n="33" d="100"/>
          <a:sy n="33" d="100"/>
        </p:scale>
        <p:origin x="1902" y="-1128"/>
      </p:cViewPr>
      <p:guideLst>
        <p:guide orient="horz" pos="13732"/>
        <p:guide pos="9706"/>
        <p:guide pos="6655"/>
        <p:guide pos="6287"/>
        <p:guide pos="277"/>
        <p:guide pos="12664"/>
        <p:guide pos="13126"/>
        <p:guide pos="19135"/>
        <p:guide orient="horz" pos="13607"/>
        <p:guide pos="9071"/>
        <p:guide pos="6219"/>
        <p:guide pos="5876"/>
        <p:guide pos="259"/>
        <p:guide pos="11836"/>
        <p:guide pos="12267"/>
        <p:guide pos="17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1731"/>
          </a:xfrm>
          <a:prstGeom prst="rect">
            <a:avLst/>
          </a:prstGeom>
        </p:spPr>
        <p:txBody>
          <a:bodyPr vert="horz" lIns="94753" tIns="47378" rIns="94753" bIns="47378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6" y="0"/>
            <a:ext cx="3078427" cy="511731"/>
          </a:xfrm>
          <a:prstGeom prst="rect">
            <a:avLst/>
          </a:prstGeom>
        </p:spPr>
        <p:txBody>
          <a:bodyPr vert="horz" lIns="94753" tIns="47378" rIns="94753" bIns="47378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CD9D983-8924-4D88-9C71-AAD175DC3561}" type="datetimeFigureOut">
              <a:rPr lang="ko-KR" altLang="en-US"/>
              <a:pPr>
                <a:defRPr/>
              </a:pPr>
              <a:t>2019-10-28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721105"/>
            <a:ext cx="3078427" cy="511731"/>
          </a:xfrm>
          <a:prstGeom prst="rect">
            <a:avLst/>
          </a:prstGeom>
        </p:spPr>
        <p:txBody>
          <a:bodyPr vert="horz" lIns="94753" tIns="47378" rIns="94753" bIns="47378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6" y="9721105"/>
            <a:ext cx="3078427" cy="511731"/>
          </a:xfrm>
          <a:prstGeom prst="rect">
            <a:avLst/>
          </a:prstGeom>
        </p:spPr>
        <p:txBody>
          <a:bodyPr vert="horz" lIns="94753" tIns="47378" rIns="94753" bIns="47378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D08EC1A-18F4-471F-BE02-85F994291AE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87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1731"/>
          </a:xfrm>
          <a:prstGeom prst="rect">
            <a:avLst/>
          </a:prstGeom>
        </p:spPr>
        <p:txBody>
          <a:bodyPr vert="horz" lIns="94753" tIns="47378" rIns="94753" bIns="4737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6" y="0"/>
            <a:ext cx="3078427" cy="511731"/>
          </a:xfrm>
          <a:prstGeom prst="rect">
            <a:avLst/>
          </a:prstGeom>
        </p:spPr>
        <p:txBody>
          <a:bodyPr vert="horz" lIns="94753" tIns="47378" rIns="94753" bIns="47378" rtlCol="0"/>
          <a:lstStyle>
            <a:lvl1pPr algn="r">
              <a:defRPr sz="1200"/>
            </a:lvl1pPr>
          </a:lstStyle>
          <a:p>
            <a:fld id="{446EB1D2-5BE7-4C1E-953B-C9A0771F68D8}" type="datetimeFigureOut">
              <a:rPr lang="ko-KR" altLang="en-US" smtClean="0"/>
              <a:pPr/>
              <a:t>2019-10-28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766763"/>
            <a:ext cx="256063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3" tIns="47378" rIns="94753" bIns="4737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4753" tIns="47378" rIns="94753" bIns="4737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5"/>
            <a:ext cx="3078427" cy="511731"/>
          </a:xfrm>
          <a:prstGeom prst="rect">
            <a:avLst/>
          </a:prstGeom>
        </p:spPr>
        <p:txBody>
          <a:bodyPr vert="horz" lIns="94753" tIns="47378" rIns="94753" bIns="4737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6" y="9721105"/>
            <a:ext cx="3078427" cy="511731"/>
          </a:xfrm>
          <a:prstGeom prst="rect">
            <a:avLst/>
          </a:prstGeom>
        </p:spPr>
        <p:txBody>
          <a:bodyPr vert="horz" lIns="94753" tIns="47378" rIns="94753" bIns="47378" rtlCol="0" anchor="b"/>
          <a:lstStyle>
            <a:lvl1pPr algn="r">
              <a:defRPr sz="1200"/>
            </a:lvl1pPr>
          </a:lstStyle>
          <a:p>
            <a:fld id="{12BC81C0-DF5D-4B23-B1B9-AA8507FC12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2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93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78969" algn="l" defTabSz="95793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57937" algn="l" defTabSz="95793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36906" algn="l" defTabSz="95793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15875" algn="l" defTabSz="95793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394843" algn="l" defTabSz="95793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3812" algn="l" defTabSz="95793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780" algn="l" defTabSz="95793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748" algn="l" defTabSz="95793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766763"/>
            <a:ext cx="256063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C0-DF5D-4B23-B1B9-AA8507FC12D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7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60033" y="13420202"/>
            <a:ext cx="24480361" cy="92601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20064" y="24480362"/>
            <a:ext cx="20160298" cy="110401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85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971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957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943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929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91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901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887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C68EEF-EBF9-4B13-8C7A-DE6F79C8836D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FC75AF-9153-472F-AAFD-72EFB0F8DD8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0880309" y="1730032"/>
            <a:ext cx="6480096" cy="368605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40023" y="1730032"/>
            <a:ext cx="18960280" cy="368605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C05745-8DB0-45F9-87CF-C210F8A16D6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995331-FC8D-475E-81F3-B05AAB34A73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75035" y="27760414"/>
            <a:ext cx="24480361" cy="8580127"/>
          </a:xfrm>
        </p:spPr>
        <p:txBody>
          <a:bodyPr anchor="t"/>
          <a:lstStyle>
            <a:lvl1pPr algn="l">
              <a:defRPr sz="17405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75035" y="18310278"/>
            <a:ext cx="24480361" cy="9450136"/>
          </a:xfrm>
        </p:spPr>
        <p:txBody>
          <a:bodyPr anchor="b"/>
          <a:lstStyle>
            <a:lvl1pPr marL="0" indent="0">
              <a:buNone/>
              <a:defRPr sz="8655">
                <a:solidFill>
                  <a:schemeClr val="tx1">
                    <a:tint val="75000"/>
                  </a:schemeClr>
                </a:solidFill>
              </a:defRPr>
            </a:lvl1pPr>
            <a:lvl2pPr marL="1985961" indent="0">
              <a:buNone/>
              <a:defRPr sz="7799">
                <a:solidFill>
                  <a:schemeClr val="tx1">
                    <a:tint val="75000"/>
                  </a:schemeClr>
                </a:solidFill>
              </a:defRPr>
            </a:lvl2pPr>
            <a:lvl3pPr marL="3971922" indent="0">
              <a:buNone/>
              <a:defRPr sz="6943">
                <a:solidFill>
                  <a:schemeClr val="tx1">
                    <a:tint val="75000"/>
                  </a:schemeClr>
                </a:solidFill>
              </a:defRPr>
            </a:lvl3pPr>
            <a:lvl4pPr marL="5957883" indent="0">
              <a:buNone/>
              <a:defRPr sz="6087">
                <a:solidFill>
                  <a:schemeClr val="tx1">
                    <a:tint val="75000"/>
                  </a:schemeClr>
                </a:solidFill>
              </a:defRPr>
            </a:lvl4pPr>
            <a:lvl5pPr marL="7943846" indent="0">
              <a:buNone/>
              <a:defRPr sz="6087">
                <a:solidFill>
                  <a:schemeClr val="tx1">
                    <a:tint val="75000"/>
                  </a:schemeClr>
                </a:solidFill>
              </a:defRPr>
            </a:lvl5pPr>
            <a:lvl6pPr marL="9929806" indent="0">
              <a:buNone/>
              <a:defRPr sz="6087">
                <a:solidFill>
                  <a:schemeClr val="tx1">
                    <a:tint val="75000"/>
                  </a:schemeClr>
                </a:solidFill>
              </a:defRPr>
            </a:lvl6pPr>
            <a:lvl7pPr marL="11915768" indent="0">
              <a:buNone/>
              <a:defRPr sz="6087">
                <a:solidFill>
                  <a:schemeClr val="tx1">
                    <a:tint val="75000"/>
                  </a:schemeClr>
                </a:solidFill>
              </a:defRPr>
            </a:lvl7pPr>
            <a:lvl8pPr marL="13901729" indent="0">
              <a:buNone/>
              <a:defRPr sz="6087">
                <a:solidFill>
                  <a:schemeClr val="tx1">
                    <a:tint val="75000"/>
                  </a:schemeClr>
                </a:solidFill>
              </a:defRPr>
            </a:lvl8pPr>
            <a:lvl9pPr marL="15887690" indent="0">
              <a:buNone/>
              <a:defRPr sz="60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C38EF3-4748-46E4-8A05-70F66F16B977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440021" y="10080152"/>
            <a:ext cx="12720188" cy="28510424"/>
          </a:xfrm>
        </p:spPr>
        <p:txBody>
          <a:bodyPr/>
          <a:lstStyle>
            <a:lvl1pPr>
              <a:defRPr sz="12174"/>
            </a:lvl1pPr>
            <a:lvl2pPr>
              <a:defRPr sz="10367"/>
            </a:lvl2pPr>
            <a:lvl3pPr>
              <a:defRPr sz="8655"/>
            </a:lvl3pPr>
            <a:lvl4pPr>
              <a:defRPr sz="7799"/>
            </a:lvl4pPr>
            <a:lvl5pPr>
              <a:defRPr sz="7799"/>
            </a:lvl5pPr>
            <a:lvl6pPr>
              <a:defRPr sz="7799"/>
            </a:lvl6pPr>
            <a:lvl7pPr>
              <a:defRPr sz="7799"/>
            </a:lvl7pPr>
            <a:lvl8pPr>
              <a:defRPr sz="7799"/>
            </a:lvl8pPr>
            <a:lvl9pPr>
              <a:defRPr sz="7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4640216" y="10080152"/>
            <a:ext cx="12720188" cy="28510424"/>
          </a:xfrm>
        </p:spPr>
        <p:txBody>
          <a:bodyPr/>
          <a:lstStyle>
            <a:lvl1pPr>
              <a:defRPr sz="12174"/>
            </a:lvl1pPr>
            <a:lvl2pPr>
              <a:defRPr sz="10367"/>
            </a:lvl2pPr>
            <a:lvl3pPr>
              <a:defRPr sz="8655"/>
            </a:lvl3pPr>
            <a:lvl4pPr>
              <a:defRPr sz="7799"/>
            </a:lvl4pPr>
            <a:lvl5pPr>
              <a:defRPr sz="7799"/>
            </a:lvl5pPr>
            <a:lvl6pPr>
              <a:defRPr sz="7799"/>
            </a:lvl6pPr>
            <a:lvl7pPr>
              <a:defRPr sz="7799"/>
            </a:lvl7pPr>
            <a:lvl8pPr>
              <a:defRPr sz="7799"/>
            </a:lvl8pPr>
            <a:lvl9pPr>
              <a:defRPr sz="7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C940E1-A163-410A-B209-3DBBBE283D6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0021" y="9670146"/>
            <a:ext cx="12725189" cy="4030056"/>
          </a:xfrm>
        </p:spPr>
        <p:txBody>
          <a:bodyPr anchor="b"/>
          <a:lstStyle>
            <a:lvl1pPr marL="0" indent="0">
              <a:buNone/>
              <a:defRPr sz="10367" b="1"/>
            </a:lvl1pPr>
            <a:lvl2pPr marL="1985961" indent="0">
              <a:buNone/>
              <a:defRPr sz="8655" b="1"/>
            </a:lvl2pPr>
            <a:lvl3pPr marL="3971922" indent="0">
              <a:buNone/>
              <a:defRPr sz="7799" b="1"/>
            </a:lvl3pPr>
            <a:lvl4pPr marL="5957883" indent="0">
              <a:buNone/>
              <a:defRPr sz="6943" b="1"/>
            </a:lvl4pPr>
            <a:lvl5pPr marL="7943846" indent="0">
              <a:buNone/>
              <a:defRPr sz="6943" b="1"/>
            </a:lvl5pPr>
            <a:lvl6pPr marL="9929806" indent="0">
              <a:buNone/>
              <a:defRPr sz="6943" b="1"/>
            </a:lvl6pPr>
            <a:lvl7pPr marL="11915768" indent="0">
              <a:buNone/>
              <a:defRPr sz="6943" b="1"/>
            </a:lvl7pPr>
            <a:lvl8pPr marL="13901729" indent="0">
              <a:buNone/>
              <a:defRPr sz="6943" b="1"/>
            </a:lvl8pPr>
            <a:lvl9pPr marL="15887690" indent="0">
              <a:buNone/>
              <a:defRPr sz="694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440021" y="13700203"/>
            <a:ext cx="12725189" cy="24890371"/>
          </a:xfrm>
        </p:spPr>
        <p:txBody>
          <a:bodyPr/>
          <a:lstStyle>
            <a:lvl1pPr>
              <a:defRPr sz="10367"/>
            </a:lvl1pPr>
            <a:lvl2pPr>
              <a:defRPr sz="8655"/>
            </a:lvl2pPr>
            <a:lvl3pPr>
              <a:defRPr sz="7799"/>
            </a:lvl3pPr>
            <a:lvl4pPr>
              <a:defRPr sz="6943"/>
            </a:lvl4pPr>
            <a:lvl5pPr>
              <a:defRPr sz="6943"/>
            </a:lvl5pPr>
            <a:lvl6pPr>
              <a:defRPr sz="6943"/>
            </a:lvl6pPr>
            <a:lvl7pPr>
              <a:defRPr sz="6943"/>
            </a:lvl7pPr>
            <a:lvl8pPr>
              <a:defRPr sz="6943"/>
            </a:lvl8pPr>
            <a:lvl9pPr>
              <a:defRPr sz="694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4630219" y="9670146"/>
            <a:ext cx="12730187" cy="4030056"/>
          </a:xfrm>
        </p:spPr>
        <p:txBody>
          <a:bodyPr anchor="b"/>
          <a:lstStyle>
            <a:lvl1pPr marL="0" indent="0">
              <a:buNone/>
              <a:defRPr sz="10367" b="1"/>
            </a:lvl1pPr>
            <a:lvl2pPr marL="1985961" indent="0">
              <a:buNone/>
              <a:defRPr sz="8655" b="1"/>
            </a:lvl2pPr>
            <a:lvl3pPr marL="3971922" indent="0">
              <a:buNone/>
              <a:defRPr sz="7799" b="1"/>
            </a:lvl3pPr>
            <a:lvl4pPr marL="5957883" indent="0">
              <a:buNone/>
              <a:defRPr sz="6943" b="1"/>
            </a:lvl4pPr>
            <a:lvl5pPr marL="7943846" indent="0">
              <a:buNone/>
              <a:defRPr sz="6943" b="1"/>
            </a:lvl5pPr>
            <a:lvl6pPr marL="9929806" indent="0">
              <a:buNone/>
              <a:defRPr sz="6943" b="1"/>
            </a:lvl6pPr>
            <a:lvl7pPr marL="11915768" indent="0">
              <a:buNone/>
              <a:defRPr sz="6943" b="1"/>
            </a:lvl7pPr>
            <a:lvl8pPr marL="13901729" indent="0">
              <a:buNone/>
              <a:defRPr sz="6943" b="1"/>
            </a:lvl8pPr>
            <a:lvl9pPr marL="15887690" indent="0">
              <a:buNone/>
              <a:defRPr sz="694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4630219" y="13700203"/>
            <a:ext cx="12730187" cy="24890371"/>
          </a:xfrm>
        </p:spPr>
        <p:txBody>
          <a:bodyPr/>
          <a:lstStyle>
            <a:lvl1pPr>
              <a:defRPr sz="10367"/>
            </a:lvl1pPr>
            <a:lvl2pPr>
              <a:defRPr sz="8655"/>
            </a:lvl2pPr>
            <a:lvl3pPr>
              <a:defRPr sz="7799"/>
            </a:lvl3pPr>
            <a:lvl4pPr>
              <a:defRPr sz="6943"/>
            </a:lvl4pPr>
            <a:lvl5pPr>
              <a:defRPr sz="6943"/>
            </a:lvl5pPr>
            <a:lvl6pPr>
              <a:defRPr sz="6943"/>
            </a:lvl6pPr>
            <a:lvl7pPr>
              <a:defRPr sz="6943"/>
            </a:lvl7pPr>
            <a:lvl8pPr>
              <a:defRPr sz="6943"/>
            </a:lvl8pPr>
            <a:lvl9pPr>
              <a:defRPr sz="694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A1E1A8-7E61-4CF3-9F64-465EE7E39127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8C9F62-3A0C-4914-9A57-A1F26AB85FE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711944-F46F-496E-8804-05694E45737B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0023" y="1720026"/>
            <a:ext cx="9475142" cy="7320108"/>
          </a:xfrm>
        </p:spPr>
        <p:txBody>
          <a:bodyPr anchor="b"/>
          <a:lstStyle>
            <a:lvl1pPr algn="l">
              <a:defRPr sz="865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260168" y="1720028"/>
            <a:ext cx="16100237" cy="36870548"/>
          </a:xfrm>
        </p:spPr>
        <p:txBody>
          <a:bodyPr/>
          <a:lstStyle>
            <a:lvl1pPr>
              <a:defRPr sz="13886"/>
            </a:lvl1pPr>
            <a:lvl2pPr>
              <a:defRPr sz="12174"/>
            </a:lvl2pPr>
            <a:lvl3pPr>
              <a:defRPr sz="10367"/>
            </a:lvl3pPr>
            <a:lvl4pPr>
              <a:defRPr sz="8655"/>
            </a:lvl4pPr>
            <a:lvl5pPr>
              <a:defRPr sz="8655"/>
            </a:lvl5pPr>
            <a:lvl6pPr>
              <a:defRPr sz="8655"/>
            </a:lvl6pPr>
            <a:lvl7pPr>
              <a:defRPr sz="8655"/>
            </a:lvl7pPr>
            <a:lvl8pPr>
              <a:defRPr sz="8655"/>
            </a:lvl8pPr>
            <a:lvl9pPr>
              <a:defRPr sz="865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40023" y="9040136"/>
            <a:ext cx="9475142" cy="29550440"/>
          </a:xfrm>
        </p:spPr>
        <p:txBody>
          <a:bodyPr/>
          <a:lstStyle>
            <a:lvl1pPr marL="0" indent="0">
              <a:buNone/>
              <a:defRPr sz="6087"/>
            </a:lvl1pPr>
            <a:lvl2pPr marL="1985961" indent="0">
              <a:buNone/>
              <a:defRPr sz="5231"/>
            </a:lvl2pPr>
            <a:lvl3pPr marL="3971922" indent="0">
              <a:buNone/>
              <a:defRPr sz="4280"/>
            </a:lvl3pPr>
            <a:lvl4pPr marL="5957883" indent="0">
              <a:buNone/>
              <a:defRPr sz="3995"/>
            </a:lvl4pPr>
            <a:lvl5pPr marL="7943846" indent="0">
              <a:buNone/>
              <a:defRPr sz="3995"/>
            </a:lvl5pPr>
            <a:lvl6pPr marL="9929806" indent="0">
              <a:buNone/>
              <a:defRPr sz="3995"/>
            </a:lvl6pPr>
            <a:lvl7pPr marL="11915768" indent="0">
              <a:buNone/>
              <a:defRPr sz="3995"/>
            </a:lvl7pPr>
            <a:lvl8pPr marL="13901729" indent="0">
              <a:buNone/>
              <a:defRPr sz="3995"/>
            </a:lvl8pPr>
            <a:lvl9pPr marL="15887690" indent="0">
              <a:buNone/>
              <a:defRPr sz="399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063D18-36D9-4A15-B3D7-A4B1B2DFD07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085" y="30240447"/>
            <a:ext cx="17280255" cy="3570056"/>
          </a:xfrm>
        </p:spPr>
        <p:txBody>
          <a:bodyPr anchor="b"/>
          <a:lstStyle>
            <a:lvl1pPr algn="l">
              <a:defRPr sz="865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645085" y="3860058"/>
            <a:ext cx="17280255" cy="25920383"/>
          </a:xfrm>
        </p:spPr>
        <p:txBody>
          <a:bodyPr/>
          <a:lstStyle>
            <a:lvl1pPr marL="0" indent="0">
              <a:buNone/>
              <a:defRPr sz="13886"/>
            </a:lvl1pPr>
            <a:lvl2pPr marL="1985961" indent="0">
              <a:buNone/>
              <a:defRPr sz="12174"/>
            </a:lvl2pPr>
            <a:lvl3pPr marL="3971922" indent="0">
              <a:buNone/>
              <a:defRPr sz="10367"/>
            </a:lvl3pPr>
            <a:lvl4pPr marL="5957883" indent="0">
              <a:buNone/>
              <a:defRPr sz="8655"/>
            </a:lvl4pPr>
            <a:lvl5pPr marL="7943846" indent="0">
              <a:buNone/>
              <a:defRPr sz="8655"/>
            </a:lvl5pPr>
            <a:lvl6pPr marL="9929806" indent="0">
              <a:buNone/>
              <a:defRPr sz="8655"/>
            </a:lvl6pPr>
            <a:lvl7pPr marL="11915768" indent="0">
              <a:buNone/>
              <a:defRPr sz="8655"/>
            </a:lvl7pPr>
            <a:lvl8pPr marL="13901729" indent="0">
              <a:buNone/>
              <a:defRPr sz="8655"/>
            </a:lvl8pPr>
            <a:lvl9pPr marL="15887690" indent="0">
              <a:buNone/>
              <a:defRPr sz="8655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645085" y="33810502"/>
            <a:ext cx="17280255" cy="5070072"/>
          </a:xfrm>
        </p:spPr>
        <p:txBody>
          <a:bodyPr/>
          <a:lstStyle>
            <a:lvl1pPr marL="0" indent="0">
              <a:buNone/>
              <a:defRPr sz="6087"/>
            </a:lvl1pPr>
            <a:lvl2pPr marL="1985961" indent="0">
              <a:buNone/>
              <a:defRPr sz="5231"/>
            </a:lvl2pPr>
            <a:lvl3pPr marL="3971922" indent="0">
              <a:buNone/>
              <a:defRPr sz="4280"/>
            </a:lvl3pPr>
            <a:lvl4pPr marL="5957883" indent="0">
              <a:buNone/>
              <a:defRPr sz="3995"/>
            </a:lvl4pPr>
            <a:lvl5pPr marL="7943846" indent="0">
              <a:buNone/>
              <a:defRPr sz="3995"/>
            </a:lvl5pPr>
            <a:lvl6pPr marL="9929806" indent="0">
              <a:buNone/>
              <a:defRPr sz="3995"/>
            </a:lvl6pPr>
            <a:lvl7pPr marL="11915768" indent="0">
              <a:buNone/>
              <a:defRPr sz="3995"/>
            </a:lvl7pPr>
            <a:lvl8pPr marL="13901729" indent="0">
              <a:buNone/>
              <a:defRPr sz="3995"/>
            </a:lvl8pPr>
            <a:lvl9pPr marL="15887690" indent="0">
              <a:buNone/>
              <a:defRPr sz="399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B598D7-46C1-4F3E-99AD-03623FD4939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40023" y="1730029"/>
            <a:ext cx="25920382" cy="7200106"/>
          </a:xfrm>
          <a:prstGeom prst="rect">
            <a:avLst/>
          </a:prstGeom>
        </p:spPr>
        <p:txBody>
          <a:bodyPr vert="horz" lIns="417613" tIns="208807" rIns="417613" bIns="208807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0023" y="10080152"/>
            <a:ext cx="25920382" cy="28510424"/>
          </a:xfrm>
          <a:prstGeom prst="rect">
            <a:avLst/>
          </a:prstGeom>
        </p:spPr>
        <p:txBody>
          <a:bodyPr vert="horz" lIns="417613" tIns="208807" rIns="417613" bIns="208807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440020" y="40040594"/>
            <a:ext cx="6720100" cy="2300034"/>
          </a:xfrm>
          <a:prstGeom prst="rect">
            <a:avLst/>
          </a:prstGeom>
        </p:spPr>
        <p:txBody>
          <a:bodyPr vert="horz" lIns="417613" tIns="208807" rIns="417613" bIns="208807" rtlCol="0" anchor="ctr"/>
          <a:lstStyle>
            <a:lvl1pPr algn="l">
              <a:defRPr sz="52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840146" y="40040594"/>
            <a:ext cx="9120135" cy="2300034"/>
          </a:xfrm>
          <a:prstGeom prst="rect">
            <a:avLst/>
          </a:prstGeom>
        </p:spPr>
        <p:txBody>
          <a:bodyPr vert="horz" lIns="417613" tIns="208807" rIns="417613" bIns="208807" rtlCol="0" anchor="ctr"/>
          <a:lstStyle>
            <a:lvl1pPr algn="ctr">
              <a:defRPr sz="52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0640305" y="40040594"/>
            <a:ext cx="6720100" cy="2300034"/>
          </a:xfrm>
          <a:prstGeom prst="rect">
            <a:avLst/>
          </a:prstGeom>
        </p:spPr>
        <p:txBody>
          <a:bodyPr vert="horz" lIns="417613" tIns="208807" rIns="417613" bIns="208807" rtlCol="0" anchor="ctr"/>
          <a:lstStyle>
            <a:lvl1pPr algn="r">
              <a:defRPr sz="52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AF0D9B4-F42C-4071-A8CF-4C21682798C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3971922" rtl="0" eaLnBrk="1" latinLnBrk="1" hangingPunct="1">
        <a:spcBef>
          <a:spcPct val="0"/>
        </a:spcBef>
        <a:buNone/>
        <a:defRPr sz="191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9471" indent="-1489471" algn="l" defTabSz="3971922" rtl="0" eaLnBrk="1" latinLnBrk="1" hangingPunct="1">
        <a:spcBef>
          <a:spcPct val="20000"/>
        </a:spcBef>
        <a:buFont typeface="Arial" pitchFamily="34" charset="0"/>
        <a:buChar char="•"/>
        <a:defRPr sz="13886" kern="1200">
          <a:solidFill>
            <a:schemeClr val="tx1"/>
          </a:solidFill>
          <a:latin typeface="+mn-lt"/>
          <a:ea typeface="+mn-ea"/>
          <a:cs typeface="+mn-cs"/>
        </a:defRPr>
      </a:lvl1pPr>
      <a:lvl2pPr marL="3227187" indent="-1241225" algn="l" defTabSz="3971922" rtl="0" eaLnBrk="1" latinLnBrk="1" hangingPunct="1">
        <a:spcBef>
          <a:spcPct val="20000"/>
        </a:spcBef>
        <a:buFont typeface="Arial" pitchFamily="34" charset="0"/>
        <a:buChar char="–"/>
        <a:defRPr sz="12174" kern="1200">
          <a:solidFill>
            <a:schemeClr val="tx1"/>
          </a:solidFill>
          <a:latin typeface="+mn-lt"/>
          <a:ea typeface="+mn-ea"/>
          <a:cs typeface="+mn-cs"/>
        </a:defRPr>
      </a:lvl2pPr>
      <a:lvl3pPr marL="4964903" indent="-992981" algn="l" defTabSz="3971922" rtl="0" eaLnBrk="1" latinLnBrk="1" hangingPunct="1">
        <a:spcBef>
          <a:spcPct val="20000"/>
        </a:spcBef>
        <a:buFont typeface="Arial" pitchFamily="34" charset="0"/>
        <a:buChar char="•"/>
        <a:defRPr sz="10367" kern="1200">
          <a:solidFill>
            <a:schemeClr val="tx1"/>
          </a:solidFill>
          <a:latin typeface="+mn-lt"/>
          <a:ea typeface="+mn-ea"/>
          <a:cs typeface="+mn-cs"/>
        </a:defRPr>
      </a:lvl3pPr>
      <a:lvl4pPr marL="6950864" indent="-992981" algn="l" defTabSz="3971922" rtl="0" eaLnBrk="1" latinLnBrk="1" hangingPunct="1">
        <a:spcBef>
          <a:spcPct val="20000"/>
        </a:spcBef>
        <a:buFont typeface="Arial" pitchFamily="34" charset="0"/>
        <a:buChar char="–"/>
        <a:defRPr sz="8655" kern="1200">
          <a:solidFill>
            <a:schemeClr val="tx1"/>
          </a:solidFill>
          <a:latin typeface="+mn-lt"/>
          <a:ea typeface="+mn-ea"/>
          <a:cs typeface="+mn-cs"/>
        </a:defRPr>
      </a:lvl4pPr>
      <a:lvl5pPr marL="8936827" indent="-992981" algn="l" defTabSz="3971922" rtl="0" eaLnBrk="1" latinLnBrk="1" hangingPunct="1">
        <a:spcBef>
          <a:spcPct val="20000"/>
        </a:spcBef>
        <a:buFont typeface="Arial" pitchFamily="34" charset="0"/>
        <a:buChar char="»"/>
        <a:defRPr sz="8655" kern="1200">
          <a:solidFill>
            <a:schemeClr val="tx1"/>
          </a:solidFill>
          <a:latin typeface="+mn-lt"/>
          <a:ea typeface="+mn-ea"/>
          <a:cs typeface="+mn-cs"/>
        </a:defRPr>
      </a:lvl5pPr>
      <a:lvl6pPr marL="10922787" indent="-992981" algn="l" defTabSz="3971922" rtl="0" eaLnBrk="1" latinLnBrk="1" hangingPunct="1">
        <a:spcBef>
          <a:spcPct val="20000"/>
        </a:spcBef>
        <a:buFont typeface="Arial" pitchFamily="34" charset="0"/>
        <a:buChar char="•"/>
        <a:defRPr sz="8655" kern="1200">
          <a:solidFill>
            <a:schemeClr val="tx1"/>
          </a:solidFill>
          <a:latin typeface="+mn-lt"/>
          <a:ea typeface="+mn-ea"/>
          <a:cs typeface="+mn-cs"/>
        </a:defRPr>
      </a:lvl6pPr>
      <a:lvl7pPr marL="12908749" indent="-992981" algn="l" defTabSz="3971922" rtl="0" eaLnBrk="1" latinLnBrk="1" hangingPunct="1">
        <a:spcBef>
          <a:spcPct val="20000"/>
        </a:spcBef>
        <a:buFont typeface="Arial" pitchFamily="34" charset="0"/>
        <a:buChar char="•"/>
        <a:defRPr sz="8655" kern="1200">
          <a:solidFill>
            <a:schemeClr val="tx1"/>
          </a:solidFill>
          <a:latin typeface="+mn-lt"/>
          <a:ea typeface="+mn-ea"/>
          <a:cs typeface="+mn-cs"/>
        </a:defRPr>
      </a:lvl7pPr>
      <a:lvl8pPr marL="14894710" indent="-992981" algn="l" defTabSz="3971922" rtl="0" eaLnBrk="1" latinLnBrk="1" hangingPunct="1">
        <a:spcBef>
          <a:spcPct val="20000"/>
        </a:spcBef>
        <a:buFont typeface="Arial" pitchFamily="34" charset="0"/>
        <a:buChar char="•"/>
        <a:defRPr sz="8655" kern="1200">
          <a:solidFill>
            <a:schemeClr val="tx1"/>
          </a:solidFill>
          <a:latin typeface="+mn-lt"/>
          <a:ea typeface="+mn-ea"/>
          <a:cs typeface="+mn-cs"/>
        </a:defRPr>
      </a:lvl8pPr>
      <a:lvl9pPr marL="16880671" indent="-992981" algn="l" defTabSz="3971922" rtl="0" eaLnBrk="1" latinLnBrk="1" hangingPunct="1">
        <a:spcBef>
          <a:spcPct val="20000"/>
        </a:spcBef>
        <a:buFont typeface="Arial" pitchFamily="34" charset="0"/>
        <a:buChar char="•"/>
        <a:defRPr sz="86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971922" rtl="0" eaLnBrk="1" latinLnBrk="1" hangingPunct="1">
        <a:defRPr sz="7799" kern="1200">
          <a:solidFill>
            <a:schemeClr val="tx1"/>
          </a:solidFill>
          <a:latin typeface="+mn-lt"/>
          <a:ea typeface="+mn-ea"/>
          <a:cs typeface="+mn-cs"/>
        </a:defRPr>
      </a:lvl1pPr>
      <a:lvl2pPr marL="1985961" algn="l" defTabSz="3971922" rtl="0" eaLnBrk="1" latinLnBrk="1" hangingPunct="1">
        <a:defRPr sz="7799" kern="1200">
          <a:solidFill>
            <a:schemeClr val="tx1"/>
          </a:solidFill>
          <a:latin typeface="+mn-lt"/>
          <a:ea typeface="+mn-ea"/>
          <a:cs typeface="+mn-cs"/>
        </a:defRPr>
      </a:lvl2pPr>
      <a:lvl3pPr marL="3971922" algn="l" defTabSz="3971922" rtl="0" eaLnBrk="1" latinLnBrk="1" hangingPunct="1">
        <a:defRPr sz="7799" kern="1200">
          <a:solidFill>
            <a:schemeClr val="tx1"/>
          </a:solidFill>
          <a:latin typeface="+mn-lt"/>
          <a:ea typeface="+mn-ea"/>
          <a:cs typeface="+mn-cs"/>
        </a:defRPr>
      </a:lvl3pPr>
      <a:lvl4pPr marL="5957883" algn="l" defTabSz="3971922" rtl="0" eaLnBrk="1" latinLnBrk="1" hangingPunct="1">
        <a:defRPr sz="7799" kern="1200">
          <a:solidFill>
            <a:schemeClr val="tx1"/>
          </a:solidFill>
          <a:latin typeface="+mn-lt"/>
          <a:ea typeface="+mn-ea"/>
          <a:cs typeface="+mn-cs"/>
        </a:defRPr>
      </a:lvl4pPr>
      <a:lvl5pPr marL="7943846" algn="l" defTabSz="3971922" rtl="0" eaLnBrk="1" latinLnBrk="1" hangingPunct="1">
        <a:defRPr sz="7799" kern="1200">
          <a:solidFill>
            <a:schemeClr val="tx1"/>
          </a:solidFill>
          <a:latin typeface="+mn-lt"/>
          <a:ea typeface="+mn-ea"/>
          <a:cs typeface="+mn-cs"/>
        </a:defRPr>
      </a:lvl5pPr>
      <a:lvl6pPr marL="9929806" algn="l" defTabSz="3971922" rtl="0" eaLnBrk="1" latinLnBrk="1" hangingPunct="1">
        <a:defRPr sz="7799" kern="1200">
          <a:solidFill>
            <a:schemeClr val="tx1"/>
          </a:solidFill>
          <a:latin typeface="+mn-lt"/>
          <a:ea typeface="+mn-ea"/>
          <a:cs typeface="+mn-cs"/>
        </a:defRPr>
      </a:lvl6pPr>
      <a:lvl7pPr marL="11915768" algn="l" defTabSz="3971922" rtl="0" eaLnBrk="1" latinLnBrk="1" hangingPunct="1">
        <a:defRPr sz="7799" kern="1200">
          <a:solidFill>
            <a:schemeClr val="tx1"/>
          </a:solidFill>
          <a:latin typeface="+mn-lt"/>
          <a:ea typeface="+mn-ea"/>
          <a:cs typeface="+mn-cs"/>
        </a:defRPr>
      </a:lvl7pPr>
      <a:lvl8pPr marL="13901729" algn="l" defTabSz="3971922" rtl="0" eaLnBrk="1" latinLnBrk="1" hangingPunct="1">
        <a:defRPr sz="7799" kern="1200">
          <a:solidFill>
            <a:schemeClr val="tx1"/>
          </a:solidFill>
          <a:latin typeface="+mn-lt"/>
          <a:ea typeface="+mn-ea"/>
          <a:cs typeface="+mn-cs"/>
        </a:defRPr>
      </a:lvl8pPr>
      <a:lvl9pPr marL="15887690" algn="l" defTabSz="3971922" rtl="0" eaLnBrk="1" latinLnBrk="1" hangingPunct="1">
        <a:defRPr sz="7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jpeg"/><Relationship Id="rId3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jpeg"/><Relationship Id="rId35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직사각형 630"/>
          <p:cNvSpPr/>
          <p:nvPr/>
        </p:nvSpPr>
        <p:spPr>
          <a:xfrm>
            <a:off x="8413355" y="40094377"/>
            <a:ext cx="19812902" cy="23072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076" tIns="42038" rIns="84076" bIns="42038" rtlCol="0" anchor="ctr"/>
          <a:lstStyle/>
          <a:p>
            <a:pPr algn="ctr"/>
            <a:endParaRPr lang="ko-KR" altLang="en-US" sz="2283" dirty="0">
              <a:solidFill>
                <a:schemeClr val="tx1"/>
              </a:solidFill>
            </a:endParaRPr>
          </a:p>
        </p:txBody>
      </p:sp>
      <p:sp>
        <p:nvSpPr>
          <p:cNvPr id="632" name="직사각형 631"/>
          <p:cNvSpPr/>
          <p:nvPr/>
        </p:nvSpPr>
        <p:spPr>
          <a:xfrm>
            <a:off x="8413355" y="36909598"/>
            <a:ext cx="19842934" cy="5292056"/>
          </a:xfrm>
          <a:prstGeom prst="rect">
            <a:avLst/>
          </a:prstGeom>
          <a:solidFill>
            <a:srgbClr val="FFE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076" tIns="42038" rIns="84076" bIns="42038" rtlCol="0" anchor="ctr"/>
          <a:lstStyle/>
          <a:p>
            <a:r>
              <a:rPr lang="en-US" altLang="ko-KR" sz="3234" dirty="0">
                <a:solidFill>
                  <a:schemeClr val="tx1"/>
                </a:solidFill>
              </a:rPr>
              <a:t>1.</a:t>
            </a:r>
            <a:r>
              <a:rPr lang="ko-KR" altLang="en-US" sz="3234" dirty="0">
                <a:solidFill>
                  <a:schemeClr val="tx1"/>
                </a:solidFill>
              </a:rPr>
              <a:t>우리 정수기의 장점</a:t>
            </a:r>
            <a:r>
              <a:rPr lang="en-US" altLang="ko-KR" sz="3234" dirty="0">
                <a:solidFill>
                  <a:schemeClr val="tx1"/>
                </a:solidFill>
              </a:rPr>
              <a:t>, </a:t>
            </a:r>
            <a:r>
              <a:rPr lang="ko-KR" altLang="en-US" sz="3234" dirty="0">
                <a:solidFill>
                  <a:schemeClr val="tx1"/>
                </a:solidFill>
              </a:rPr>
              <a:t>차별화된 점</a:t>
            </a:r>
            <a:endParaRPr lang="en-US" altLang="ko-KR" sz="3234" dirty="0">
              <a:solidFill>
                <a:schemeClr val="tx1"/>
              </a:solidFill>
            </a:endParaRPr>
          </a:p>
          <a:p>
            <a:r>
              <a:rPr lang="en-US" altLang="ko-KR" sz="3234" dirty="0">
                <a:solidFill>
                  <a:schemeClr val="tx1"/>
                </a:solidFill>
              </a:rPr>
              <a:t> </a:t>
            </a:r>
            <a:r>
              <a:rPr lang="ko-KR" altLang="en-US" sz="3234" dirty="0">
                <a:solidFill>
                  <a:schemeClr val="tx1"/>
                </a:solidFill>
              </a:rPr>
              <a:t>휴대가 편리하고 불편하지 않은 자세로 물을 마실 수 있고 노약자에서도 편하게 이용 가능</a:t>
            </a:r>
            <a:endParaRPr lang="en-US" altLang="ko-KR" sz="3234" dirty="0">
              <a:solidFill>
                <a:schemeClr val="tx1"/>
              </a:solidFill>
            </a:endParaRPr>
          </a:p>
          <a:p>
            <a:r>
              <a:rPr lang="en-US" altLang="ko-KR" sz="3234" dirty="0">
                <a:solidFill>
                  <a:schemeClr val="tx1"/>
                </a:solidFill>
              </a:rPr>
              <a:t> 2. </a:t>
            </a:r>
            <a:r>
              <a:rPr lang="ko-KR" altLang="en-US" sz="3234" dirty="0">
                <a:solidFill>
                  <a:schemeClr val="tx1"/>
                </a:solidFill>
              </a:rPr>
              <a:t>추후 연구과제</a:t>
            </a:r>
          </a:p>
          <a:p>
            <a:r>
              <a:rPr lang="ko-KR" altLang="en-US" sz="3234" dirty="0">
                <a:solidFill>
                  <a:schemeClr val="tx1"/>
                </a:solidFill>
              </a:rPr>
              <a:t>이번 결과물은 디자인면에서 많은 고민을 하고 개선점을 찾아보았다</a:t>
            </a:r>
            <a:r>
              <a:rPr lang="en-US" altLang="ko-KR" sz="3234" dirty="0">
                <a:solidFill>
                  <a:schemeClr val="tx1"/>
                </a:solidFill>
              </a:rPr>
              <a:t>. </a:t>
            </a:r>
          </a:p>
          <a:p>
            <a:r>
              <a:rPr lang="ko-KR" altLang="en-US" sz="3234" dirty="0">
                <a:solidFill>
                  <a:schemeClr val="tx1"/>
                </a:solidFill>
              </a:rPr>
              <a:t>추후에는 정수기의 핵심인 필터에 대해 더 조사 연구하여 비용을 줄이고 사용지역에서 쉽게 구할 수 있는 재료를 활용할 수 있는 방법을 알아 </a:t>
            </a:r>
            <a:r>
              <a:rPr lang="ko-KR" altLang="en-US" sz="3234" dirty="0" err="1">
                <a:solidFill>
                  <a:schemeClr val="tx1"/>
                </a:solidFill>
              </a:rPr>
              <a:t>봐야겠다</a:t>
            </a:r>
            <a:r>
              <a:rPr lang="en-US" altLang="ko-KR" sz="3234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3234" dirty="0">
                <a:solidFill>
                  <a:schemeClr val="tx1"/>
                </a:solidFill>
              </a:rPr>
              <a:t>정수기에는 기본적으로 </a:t>
            </a:r>
            <a:r>
              <a:rPr lang="en-US" altLang="ko-KR" sz="3234" dirty="0">
                <a:solidFill>
                  <a:schemeClr val="tx1"/>
                </a:solidFill>
              </a:rPr>
              <a:t>4</a:t>
            </a:r>
            <a:r>
              <a:rPr lang="ko-KR" altLang="en-US" sz="3234" dirty="0">
                <a:solidFill>
                  <a:schemeClr val="tx1"/>
                </a:solidFill>
              </a:rPr>
              <a:t>단계의 필터가 필요한 데 사용하는 상황에 따라 일부 단계의 필터를 선택적으로 사용하는 것도 비용을 줄일 수 있는 방법이 될 것 같다</a:t>
            </a:r>
            <a:r>
              <a:rPr lang="en-US" altLang="ko-KR" sz="3234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3234" dirty="0">
                <a:solidFill>
                  <a:schemeClr val="tx1"/>
                </a:solidFill>
              </a:rPr>
              <a:t>3. </a:t>
            </a:r>
            <a:r>
              <a:rPr lang="ko-KR" altLang="en-US" sz="3234" dirty="0">
                <a:solidFill>
                  <a:schemeClr val="tx1"/>
                </a:solidFill>
              </a:rPr>
              <a:t>우리 정수기의 기능 개선을 위한 아이디어</a:t>
            </a:r>
          </a:p>
          <a:p>
            <a:r>
              <a:rPr lang="ko-KR" altLang="en-US" sz="3234" dirty="0">
                <a:solidFill>
                  <a:schemeClr val="tx1"/>
                </a:solidFill>
              </a:rPr>
              <a:t>필터의 사용기한 혹은 정수용량을 실험을 통해 확인해야 할 것이고 또한 필터의 교체시기를 알려주는 장치를 고안하여 부착해야 할 것이다</a:t>
            </a:r>
            <a:r>
              <a:rPr lang="en-US" altLang="ko-KR" sz="3234" dirty="0">
                <a:solidFill>
                  <a:schemeClr val="tx1"/>
                </a:solidFill>
              </a:rPr>
              <a:t>. </a:t>
            </a:r>
            <a:endParaRPr lang="ko-KR" altLang="en-US" sz="3234" dirty="0">
              <a:solidFill>
                <a:schemeClr val="tx1"/>
              </a:solidFill>
            </a:endParaRPr>
          </a:p>
        </p:txBody>
      </p:sp>
      <p:sp>
        <p:nvSpPr>
          <p:cNvPr id="1069" name="직사각형 1068"/>
          <p:cNvSpPr/>
          <p:nvPr/>
        </p:nvSpPr>
        <p:spPr bwMode="auto">
          <a:xfrm>
            <a:off x="14102934" y="28439603"/>
            <a:ext cx="14274110" cy="6786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076" tIns="42038" rIns="84076" bIns="42038" numCol="1" rtlCol="0" anchor="t" anchorCtr="0" compatLnSpc="1">
            <a:prstTxWarp prst="textNoShape">
              <a:avLst/>
            </a:prstTxWarp>
          </a:bodyPr>
          <a:lstStyle/>
          <a:p>
            <a:pPr marL="543554" indent="-543554">
              <a:buFont typeface="Wingdings" panose="05000000000000000000" pitchFamily="2" charset="2"/>
              <a:buChar char="ü"/>
            </a:pPr>
            <a:r>
              <a:rPr lang="ko-KR" altLang="en-US" sz="342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필터</a:t>
            </a:r>
            <a:endParaRPr lang="en-US" altLang="ko-KR" sz="3424" dirty="0">
              <a:solidFill>
                <a:srgbClr val="C00000"/>
              </a:solidFill>
              <a:latin typeface="HY울릉도B" pitchFamily="18" charset="-127"/>
              <a:ea typeface="HY울릉도B" pitchFamily="18" charset="-127"/>
              <a:cs typeface="Segoe UI Black" pitchFamily="34" charset="0"/>
            </a:endParaRPr>
          </a:p>
          <a:p>
            <a:endParaRPr lang="en-US" altLang="ko-KR" sz="3804" dirty="0">
              <a:solidFill>
                <a:srgbClr val="C00000"/>
              </a:solidFill>
              <a:latin typeface="HY울릉도B" pitchFamily="18" charset="-127"/>
              <a:ea typeface="HY울릉도B" pitchFamily="18" charset="-127"/>
              <a:cs typeface="Segoe UI Black" pitchFamily="34" charset="0"/>
            </a:endParaRPr>
          </a:p>
        </p:txBody>
      </p:sp>
      <p:sp>
        <p:nvSpPr>
          <p:cNvPr id="865" name="직사각형 864"/>
          <p:cNvSpPr/>
          <p:nvPr/>
        </p:nvSpPr>
        <p:spPr>
          <a:xfrm>
            <a:off x="447651" y="25317682"/>
            <a:ext cx="13121940" cy="9908710"/>
          </a:xfrm>
          <a:prstGeom prst="rect">
            <a:avLst/>
          </a:prstGeom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sz="8179" dirty="0"/>
          </a:p>
        </p:txBody>
      </p:sp>
      <p:sp>
        <p:nvSpPr>
          <p:cNvPr id="335" name="직사각형 334"/>
          <p:cNvSpPr/>
          <p:nvPr/>
        </p:nvSpPr>
        <p:spPr>
          <a:xfrm>
            <a:off x="250396" y="20295460"/>
            <a:ext cx="13509723" cy="15202403"/>
          </a:xfrm>
          <a:prstGeom prst="rect">
            <a:avLst/>
          </a:prstGeom>
          <a:noFill/>
          <a:ln w="38100">
            <a:solidFill>
              <a:srgbClr val="309030"/>
            </a:solidFill>
          </a:ln>
        </p:spPr>
        <p:style>
          <a:lnRef idx="1">
            <a:schemeClr val="accent5">
              <a:hueOff val="3257024"/>
              <a:satOff val="11196"/>
              <a:lumOff val="-5372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3" name="직사각형 332"/>
          <p:cNvSpPr/>
          <p:nvPr/>
        </p:nvSpPr>
        <p:spPr>
          <a:xfrm>
            <a:off x="276846" y="6113369"/>
            <a:ext cx="28321040" cy="12284085"/>
          </a:xfrm>
          <a:prstGeom prst="rect">
            <a:avLst/>
          </a:prstGeom>
          <a:ln w="38100">
            <a:solidFill>
              <a:srgbClr val="309030"/>
            </a:solidFill>
          </a:ln>
        </p:spPr>
        <p:style>
          <a:lnRef idx="1">
            <a:schemeClr val="accent5">
              <a:hueOff val="3257024"/>
              <a:satOff val="11196"/>
              <a:lumOff val="-5372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84076" tIns="42038" rIns="84076" bIns="42038"/>
          <a:lstStyle/>
          <a:p>
            <a:endParaRPr lang="ko-KR" altLang="en-US" sz="8179" dirty="0"/>
          </a:p>
        </p:txBody>
      </p:sp>
      <p:sp>
        <p:nvSpPr>
          <p:cNvPr id="275" name="자유형 274"/>
          <p:cNvSpPr/>
          <p:nvPr/>
        </p:nvSpPr>
        <p:spPr>
          <a:xfrm>
            <a:off x="8360745" y="6656312"/>
            <a:ext cx="20057540" cy="6175977"/>
          </a:xfrm>
          <a:custGeom>
            <a:avLst/>
            <a:gdLst>
              <a:gd name="connsiteX0" fmla="*/ 0 w 1763947"/>
              <a:gd name="connsiteY0" fmla="*/ 0 h 1054080"/>
              <a:gd name="connsiteX1" fmla="*/ 1763947 w 1763947"/>
              <a:gd name="connsiteY1" fmla="*/ 0 h 1054080"/>
              <a:gd name="connsiteX2" fmla="*/ 1763947 w 1763947"/>
              <a:gd name="connsiteY2" fmla="*/ 1054080 h 1054080"/>
              <a:gd name="connsiteX3" fmla="*/ 0 w 1763947"/>
              <a:gd name="connsiteY3" fmla="*/ 1054080 h 1054080"/>
              <a:gd name="connsiteX4" fmla="*/ 0 w 1763947"/>
              <a:gd name="connsiteY4" fmla="*/ 0 h 105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3947" h="1054080">
                <a:moveTo>
                  <a:pt x="0" y="0"/>
                </a:moveTo>
                <a:lnTo>
                  <a:pt x="1763947" y="0"/>
                </a:lnTo>
                <a:lnTo>
                  <a:pt x="1763947" y="1054080"/>
                </a:lnTo>
                <a:lnTo>
                  <a:pt x="0" y="10540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80" tIns="88280" rIns="117706" bIns="132419" numCol="1" spcCol="1228" anchor="t" anchorCtr="0">
            <a:noAutofit/>
          </a:bodyPr>
          <a:lstStyle/>
          <a:p>
            <a:pPr marL="157636" lvl="1" indent="-157636" defTabSz="735635">
              <a:lnSpc>
                <a:spcPct val="90000"/>
              </a:lnSpc>
              <a:spcAft>
                <a:spcPct val="15000"/>
              </a:spcAft>
              <a:buChar char="••"/>
            </a:pPr>
            <a:endParaRPr lang="ko-KR" altLang="en-US" sz="1617" dirty="0"/>
          </a:p>
          <a:p>
            <a:pPr marL="157636" lvl="1" indent="-157636" defTabSz="735635">
              <a:lnSpc>
                <a:spcPct val="90000"/>
              </a:lnSpc>
              <a:spcAft>
                <a:spcPct val="15000"/>
              </a:spcAft>
              <a:buChar char="••"/>
            </a:pPr>
            <a:endParaRPr lang="ko-KR" altLang="en-US" sz="1617" dirty="0"/>
          </a:p>
        </p:txBody>
      </p:sp>
      <p:sp>
        <p:nvSpPr>
          <p:cNvPr id="273" name="직사각형 272"/>
          <p:cNvSpPr/>
          <p:nvPr/>
        </p:nvSpPr>
        <p:spPr>
          <a:xfrm>
            <a:off x="446150" y="6656312"/>
            <a:ext cx="7873164" cy="617597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8" name="직사각형 247"/>
          <p:cNvSpPr/>
          <p:nvPr/>
        </p:nvSpPr>
        <p:spPr>
          <a:xfrm>
            <a:off x="330032" y="283431"/>
            <a:ext cx="28161034" cy="4580573"/>
          </a:xfrm>
          <a:prstGeom prst="rect">
            <a:avLst/>
          </a:prstGeom>
          <a:solidFill>
            <a:srgbClr val="309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076" tIns="42038" rIns="84076" bIns="42038" rtlCol="0" anchor="ctr"/>
          <a:lstStyle/>
          <a:p>
            <a:pPr algn="ctr"/>
            <a:endParaRPr lang="ko-KR" altLang="en-US" sz="8179" dirty="0"/>
          </a:p>
        </p:txBody>
      </p:sp>
      <p:sp>
        <p:nvSpPr>
          <p:cNvPr id="300" name="직사각형 299"/>
          <p:cNvSpPr/>
          <p:nvPr/>
        </p:nvSpPr>
        <p:spPr bwMode="auto">
          <a:xfrm>
            <a:off x="14084610" y="20955211"/>
            <a:ext cx="14205656" cy="7058259"/>
          </a:xfrm>
          <a:prstGeom prst="rect">
            <a:avLst/>
          </a:prstGeom>
          <a:solidFill>
            <a:srgbClr val="DAEF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076" tIns="42038" rIns="84076" bIns="42038" numCol="2" rtlCol="0" anchor="t" anchorCtr="0" compatLnSpc="1">
            <a:prstTxWarp prst="textNoShape">
              <a:avLst/>
            </a:prstTxWarp>
          </a:bodyPr>
          <a:lstStyle/>
          <a:p>
            <a:pPr marL="458532" indent="-458532">
              <a:buFont typeface="Wingdings" panose="05000000000000000000" pitchFamily="2" charset="2"/>
              <a:buChar char="ü"/>
            </a:pPr>
            <a:r>
              <a:rPr lang="en-US" altLang="ko-KR" sz="380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 </a:t>
            </a:r>
            <a:r>
              <a:rPr lang="ko-KR" altLang="en-US" sz="342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결과물</a:t>
            </a:r>
            <a:r>
              <a:rPr lang="en-US" altLang="ko-KR" sz="342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(</a:t>
            </a:r>
            <a:r>
              <a:rPr lang="ko-KR" altLang="en-US" sz="3424" dirty="0" err="1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프로토타입</a:t>
            </a:r>
            <a:r>
              <a:rPr lang="en-US" altLang="ko-KR" sz="342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)</a:t>
            </a:r>
          </a:p>
          <a:p>
            <a:r>
              <a:rPr lang="en-US" altLang="ko-KR" sz="342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                                                  </a:t>
            </a:r>
            <a:r>
              <a:rPr lang="ko-KR" altLang="en-US" sz="342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                                       </a:t>
            </a:r>
            <a:endParaRPr lang="en-US" altLang="ko-KR" sz="3424" dirty="0">
              <a:solidFill>
                <a:srgbClr val="C00000"/>
              </a:solidFill>
              <a:latin typeface="HY울릉도B" pitchFamily="18" charset="-127"/>
              <a:ea typeface="HY울릉도B" pitchFamily="18" charset="-127"/>
              <a:cs typeface="Segoe UI Black" pitchFamily="34" charset="0"/>
            </a:endParaRPr>
          </a:p>
        </p:txBody>
      </p:sp>
      <p:sp>
        <p:nvSpPr>
          <p:cNvPr id="301" name="직사각형 300"/>
          <p:cNvSpPr/>
          <p:nvPr/>
        </p:nvSpPr>
        <p:spPr bwMode="auto">
          <a:xfrm>
            <a:off x="446150" y="20770535"/>
            <a:ext cx="13121940" cy="4411412"/>
          </a:xfrm>
          <a:prstGeom prst="rect">
            <a:avLst/>
          </a:prstGeom>
          <a:solidFill>
            <a:srgbClr val="FFF5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076" tIns="42038" rIns="84076" bIns="42038" numCol="1" rtlCol="0" anchor="t" anchorCtr="0" compatLnSpc="1">
            <a:prstTxWarp prst="textNoShape">
              <a:avLst/>
            </a:prstTxWarp>
          </a:bodyPr>
          <a:lstStyle/>
          <a:p>
            <a:pPr defTabSz="1929581"/>
            <a:endParaRPr lang="ko-KR" altLang="en-US" sz="3804" dirty="0"/>
          </a:p>
        </p:txBody>
      </p:sp>
      <p:sp>
        <p:nvSpPr>
          <p:cNvPr id="211" name="직사각형 210"/>
          <p:cNvSpPr/>
          <p:nvPr/>
        </p:nvSpPr>
        <p:spPr>
          <a:xfrm>
            <a:off x="652888" y="6588444"/>
            <a:ext cx="4145906" cy="538547"/>
          </a:xfrm>
          <a:prstGeom prst="rect">
            <a:avLst/>
          </a:prstGeom>
        </p:spPr>
        <p:txBody>
          <a:bodyPr wrap="square" lIns="84076" tIns="42038" rIns="84076" bIns="42038">
            <a:spAutoFit/>
          </a:bodyPr>
          <a:lstStyle/>
          <a:p>
            <a:pPr marL="458532" indent="-458532">
              <a:buFont typeface="Wingdings" panose="05000000000000000000" pitchFamily="2" charset="2"/>
              <a:buChar char="ü"/>
            </a:pPr>
            <a:r>
              <a:rPr lang="ko-KR" altLang="en-US" sz="2948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우리 몸에 중요한 물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31389" y="3812563"/>
            <a:ext cx="11049777" cy="758158"/>
          </a:xfrm>
          <a:prstGeom prst="rect">
            <a:avLst/>
          </a:prstGeom>
          <a:noFill/>
        </p:spPr>
        <p:txBody>
          <a:bodyPr wrap="square" lIns="84076" tIns="42038" rIns="84076" bIns="42038" rtlCol="0">
            <a:spAutoFit/>
          </a:bodyPr>
          <a:lstStyle/>
          <a:p>
            <a:pPr lvl="1" algn="ctr"/>
            <a:endParaRPr lang="en-US" altLang="ko-KR" sz="4375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586531" y="6688300"/>
            <a:ext cx="6581796" cy="582597"/>
          </a:xfrm>
          <a:prstGeom prst="rect">
            <a:avLst/>
          </a:prstGeom>
        </p:spPr>
        <p:txBody>
          <a:bodyPr wrap="square" lIns="84076" tIns="42038" rIns="84076" bIns="42038">
            <a:spAutoFit/>
          </a:bodyPr>
          <a:lstStyle/>
          <a:p>
            <a:pPr marL="458532" indent="-458532">
              <a:buFont typeface="Wingdings" panose="05000000000000000000" pitchFamily="2" charset="2"/>
              <a:buChar char="ü"/>
            </a:pPr>
            <a:r>
              <a:rPr lang="ko-KR" altLang="en-US" sz="323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개발도상국의 열악한 급수 현황</a:t>
            </a:r>
          </a:p>
        </p:txBody>
      </p:sp>
      <p:sp>
        <p:nvSpPr>
          <p:cNvPr id="86" name="자유형 166"/>
          <p:cNvSpPr/>
          <p:nvPr/>
        </p:nvSpPr>
        <p:spPr>
          <a:xfrm>
            <a:off x="446151" y="19705934"/>
            <a:ext cx="6563155" cy="871040"/>
          </a:xfrm>
          <a:custGeom>
            <a:avLst/>
            <a:gdLst>
              <a:gd name="connsiteX0" fmla="*/ 0 w 15121890"/>
              <a:gd name="connsiteY0" fmla="*/ 172203 h 1033200"/>
              <a:gd name="connsiteX1" fmla="*/ 50437 w 15121890"/>
              <a:gd name="connsiteY1" fmla="*/ 50437 h 1033200"/>
              <a:gd name="connsiteX2" fmla="*/ 172203 w 15121890"/>
              <a:gd name="connsiteY2" fmla="*/ 0 h 1033200"/>
              <a:gd name="connsiteX3" fmla="*/ 14949687 w 15121890"/>
              <a:gd name="connsiteY3" fmla="*/ 0 h 1033200"/>
              <a:gd name="connsiteX4" fmla="*/ 15071453 w 15121890"/>
              <a:gd name="connsiteY4" fmla="*/ 50437 h 1033200"/>
              <a:gd name="connsiteX5" fmla="*/ 15121890 w 15121890"/>
              <a:gd name="connsiteY5" fmla="*/ 172203 h 1033200"/>
              <a:gd name="connsiteX6" fmla="*/ 15121890 w 15121890"/>
              <a:gd name="connsiteY6" fmla="*/ 860997 h 1033200"/>
              <a:gd name="connsiteX7" fmla="*/ 15071453 w 15121890"/>
              <a:gd name="connsiteY7" fmla="*/ 982763 h 1033200"/>
              <a:gd name="connsiteX8" fmla="*/ 14949687 w 15121890"/>
              <a:gd name="connsiteY8" fmla="*/ 1033200 h 1033200"/>
              <a:gd name="connsiteX9" fmla="*/ 172203 w 15121890"/>
              <a:gd name="connsiteY9" fmla="*/ 1033200 h 1033200"/>
              <a:gd name="connsiteX10" fmla="*/ 50437 w 15121890"/>
              <a:gd name="connsiteY10" fmla="*/ 982763 h 1033200"/>
              <a:gd name="connsiteX11" fmla="*/ 0 w 15121890"/>
              <a:gd name="connsiteY11" fmla="*/ 860997 h 1033200"/>
              <a:gd name="connsiteX12" fmla="*/ 0 w 15121890"/>
              <a:gd name="connsiteY12" fmla="*/ 172203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121890" h="1033200">
                <a:moveTo>
                  <a:pt x="0" y="172203"/>
                </a:moveTo>
                <a:cubicBezTo>
                  <a:pt x="0" y="126532"/>
                  <a:pt x="18143" y="82731"/>
                  <a:pt x="50437" y="50437"/>
                </a:cubicBezTo>
                <a:cubicBezTo>
                  <a:pt x="82731" y="18143"/>
                  <a:pt x="126532" y="0"/>
                  <a:pt x="172203" y="0"/>
                </a:cubicBezTo>
                <a:lnTo>
                  <a:pt x="14949687" y="0"/>
                </a:lnTo>
                <a:cubicBezTo>
                  <a:pt x="14995358" y="0"/>
                  <a:pt x="15039159" y="18143"/>
                  <a:pt x="15071453" y="50437"/>
                </a:cubicBezTo>
                <a:cubicBezTo>
                  <a:pt x="15103747" y="82731"/>
                  <a:pt x="15121890" y="126532"/>
                  <a:pt x="15121890" y="172203"/>
                </a:cubicBezTo>
                <a:lnTo>
                  <a:pt x="15121890" y="860997"/>
                </a:lnTo>
                <a:cubicBezTo>
                  <a:pt x="15121890" y="906668"/>
                  <a:pt x="15103747" y="950469"/>
                  <a:pt x="15071453" y="982763"/>
                </a:cubicBezTo>
                <a:cubicBezTo>
                  <a:pt x="15039159" y="1015057"/>
                  <a:pt x="14995358" y="1033200"/>
                  <a:pt x="14949687" y="1033200"/>
                </a:cubicBezTo>
                <a:lnTo>
                  <a:pt x="172203" y="1033200"/>
                </a:lnTo>
                <a:cubicBezTo>
                  <a:pt x="126532" y="1033200"/>
                  <a:pt x="82731" y="1015057"/>
                  <a:pt x="50437" y="982763"/>
                </a:cubicBezTo>
                <a:cubicBezTo>
                  <a:pt x="18143" y="950469"/>
                  <a:pt x="0" y="906668"/>
                  <a:pt x="0" y="860997"/>
                </a:cubicBezTo>
                <a:lnTo>
                  <a:pt x="0" y="172203"/>
                </a:lnTo>
                <a:close/>
              </a:path>
            </a:pathLst>
          </a:custGeom>
          <a:solidFill>
            <a:srgbClr val="309030"/>
          </a:soli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3257024"/>
              <a:satOff val="11196"/>
              <a:lumOff val="-53726"/>
              <a:alphaOff val="0"/>
            </a:schemeClr>
          </a:fillRef>
          <a:effectRef idx="1">
            <a:schemeClr val="accent5">
              <a:hueOff val="3257024"/>
              <a:satOff val="11196"/>
              <a:lumOff val="-5372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23838" tIns="50585" rIns="623838" bIns="50585" numCol="1" spcCol="1228" anchor="ctr" anchorCtr="0">
            <a:noAutofit/>
          </a:bodyPr>
          <a:lstStyle/>
          <a:p>
            <a:pPr algn="ctr" defTabSz="1560281">
              <a:lnSpc>
                <a:spcPct val="90000"/>
              </a:lnSpc>
              <a:spcAft>
                <a:spcPct val="35000"/>
              </a:spcAft>
            </a:pPr>
            <a:r>
              <a:rPr kumimoji="0" lang="en-US" altLang="ko-KR" sz="4851" b="1" dirty="0">
                <a:solidFill>
                  <a:srgbClr val="FFFFFF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Methods</a:t>
            </a:r>
            <a:endParaRPr kumimoji="0" lang="ko-KR" altLang="en-US" sz="4851" b="1" dirty="0">
              <a:solidFill>
                <a:srgbClr val="FFFFFF"/>
              </a:solidFill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54" name="왼쪽 화살표 253"/>
          <p:cNvSpPr/>
          <p:nvPr/>
        </p:nvSpPr>
        <p:spPr>
          <a:xfrm rot="10800000">
            <a:off x="1982377" y="10999857"/>
            <a:ext cx="1408209" cy="1832432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5" name="자유형 254"/>
          <p:cNvSpPr/>
          <p:nvPr/>
        </p:nvSpPr>
        <p:spPr>
          <a:xfrm>
            <a:off x="3390585" y="9642498"/>
            <a:ext cx="4741948" cy="2960377"/>
          </a:xfrm>
          <a:custGeom>
            <a:avLst/>
            <a:gdLst>
              <a:gd name="connsiteX0" fmla="*/ 0 w 1695735"/>
              <a:gd name="connsiteY0" fmla="*/ 135659 h 1356588"/>
              <a:gd name="connsiteX1" fmla="*/ 39734 w 1695735"/>
              <a:gd name="connsiteY1" fmla="*/ 39734 h 1356588"/>
              <a:gd name="connsiteX2" fmla="*/ 135659 w 1695735"/>
              <a:gd name="connsiteY2" fmla="*/ 1 h 1356588"/>
              <a:gd name="connsiteX3" fmla="*/ 1560076 w 1695735"/>
              <a:gd name="connsiteY3" fmla="*/ 0 h 1356588"/>
              <a:gd name="connsiteX4" fmla="*/ 1656001 w 1695735"/>
              <a:gd name="connsiteY4" fmla="*/ 39734 h 1356588"/>
              <a:gd name="connsiteX5" fmla="*/ 1695734 w 1695735"/>
              <a:gd name="connsiteY5" fmla="*/ 135659 h 1356588"/>
              <a:gd name="connsiteX6" fmla="*/ 1695735 w 1695735"/>
              <a:gd name="connsiteY6" fmla="*/ 1220929 h 1356588"/>
              <a:gd name="connsiteX7" fmla="*/ 1656001 w 1695735"/>
              <a:gd name="connsiteY7" fmla="*/ 1316854 h 1356588"/>
              <a:gd name="connsiteX8" fmla="*/ 1560076 w 1695735"/>
              <a:gd name="connsiteY8" fmla="*/ 1356588 h 1356588"/>
              <a:gd name="connsiteX9" fmla="*/ 135659 w 1695735"/>
              <a:gd name="connsiteY9" fmla="*/ 1356588 h 1356588"/>
              <a:gd name="connsiteX10" fmla="*/ 39734 w 1695735"/>
              <a:gd name="connsiteY10" fmla="*/ 1316854 h 1356588"/>
              <a:gd name="connsiteX11" fmla="*/ 0 w 1695735"/>
              <a:gd name="connsiteY11" fmla="*/ 1220929 h 1356588"/>
              <a:gd name="connsiteX12" fmla="*/ 0 w 1695735"/>
              <a:gd name="connsiteY12" fmla="*/ 135659 h 135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5735" h="1356588">
                <a:moveTo>
                  <a:pt x="0" y="135659"/>
                </a:moveTo>
                <a:cubicBezTo>
                  <a:pt x="0" y="99680"/>
                  <a:pt x="14293" y="65175"/>
                  <a:pt x="39734" y="39734"/>
                </a:cubicBezTo>
                <a:cubicBezTo>
                  <a:pt x="65175" y="14293"/>
                  <a:pt x="99680" y="0"/>
                  <a:pt x="135659" y="1"/>
                </a:cubicBezTo>
                <a:lnTo>
                  <a:pt x="1560076" y="0"/>
                </a:lnTo>
                <a:cubicBezTo>
                  <a:pt x="1596055" y="0"/>
                  <a:pt x="1630560" y="14293"/>
                  <a:pt x="1656001" y="39734"/>
                </a:cubicBezTo>
                <a:cubicBezTo>
                  <a:pt x="1681442" y="65175"/>
                  <a:pt x="1695735" y="99680"/>
                  <a:pt x="1695734" y="135659"/>
                </a:cubicBezTo>
                <a:cubicBezTo>
                  <a:pt x="1695734" y="497416"/>
                  <a:pt x="1695735" y="859172"/>
                  <a:pt x="1695735" y="1220929"/>
                </a:cubicBezTo>
                <a:cubicBezTo>
                  <a:pt x="1695735" y="1256908"/>
                  <a:pt x="1681442" y="1291413"/>
                  <a:pt x="1656001" y="1316854"/>
                </a:cubicBezTo>
                <a:cubicBezTo>
                  <a:pt x="1630560" y="1342295"/>
                  <a:pt x="1596055" y="1356588"/>
                  <a:pt x="1560076" y="1356588"/>
                </a:cubicBezTo>
                <a:lnTo>
                  <a:pt x="135659" y="1356588"/>
                </a:lnTo>
                <a:cubicBezTo>
                  <a:pt x="99680" y="1356588"/>
                  <a:pt x="65175" y="1342295"/>
                  <a:pt x="39734" y="1316854"/>
                </a:cubicBezTo>
                <a:cubicBezTo>
                  <a:pt x="14293" y="1291413"/>
                  <a:pt x="0" y="1256908"/>
                  <a:pt x="0" y="1220929"/>
                </a:cubicBezTo>
                <a:lnTo>
                  <a:pt x="0" y="13565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839" tIns="97839" rIns="97839" bIns="97839" numCol="1" spcCol="1228" anchor="ctr" anchorCtr="0">
            <a:noAutofit/>
          </a:bodyPr>
          <a:lstStyle/>
          <a:p>
            <a:pPr algn="ctr" defTabSz="1430401">
              <a:lnSpc>
                <a:spcPct val="90000"/>
              </a:lnSpc>
              <a:spcAft>
                <a:spcPct val="35000"/>
              </a:spcAft>
            </a:pPr>
            <a:endParaRPr lang="ko-KR" altLang="en-US" sz="3234" dirty="0"/>
          </a:p>
        </p:txBody>
      </p:sp>
      <p:sp>
        <p:nvSpPr>
          <p:cNvPr id="256" name="왼쪽 화살표 255"/>
          <p:cNvSpPr/>
          <p:nvPr/>
        </p:nvSpPr>
        <p:spPr>
          <a:xfrm rot="10800000">
            <a:off x="2686482" y="7402859"/>
            <a:ext cx="2226614" cy="1874488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7" name="자유형 256"/>
          <p:cNvSpPr/>
          <p:nvPr/>
        </p:nvSpPr>
        <p:spPr>
          <a:xfrm>
            <a:off x="4840225" y="6712187"/>
            <a:ext cx="3200473" cy="2850450"/>
          </a:xfrm>
          <a:custGeom>
            <a:avLst/>
            <a:gdLst>
              <a:gd name="connsiteX0" fmla="*/ 0 w 1695735"/>
              <a:gd name="connsiteY0" fmla="*/ 135659 h 1356588"/>
              <a:gd name="connsiteX1" fmla="*/ 39734 w 1695735"/>
              <a:gd name="connsiteY1" fmla="*/ 39734 h 1356588"/>
              <a:gd name="connsiteX2" fmla="*/ 135659 w 1695735"/>
              <a:gd name="connsiteY2" fmla="*/ 1 h 1356588"/>
              <a:gd name="connsiteX3" fmla="*/ 1560076 w 1695735"/>
              <a:gd name="connsiteY3" fmla="*/ 0 h 1356588"/>
              <a:gd name="connsiteX4" fmla="*/ 1656001 w 1695735"/>
              <a:gd name="connsiteY4" fmla="*/ 39734 h 1356588"/>
              <a:gd name="connsiteX5" fmla="*/ 1695734 w 1695735"/>
              <a:gd name="connsiteY5" fmla="*/ 135659 h 1356588"/>
              <a:gd name="connsiteX6" fmla="*/ 1695735 w 1695735"/>
              <a:gd name="connsiteY6" fmla="*/ 1220929 h 1356588"/>
              <a:gd name="connsiteX7" fmla="*/ 1656001 w 1695735"/>
              <a:gd name="connsiteY7" fmla="*/ 1316854 h 1356588"/>
              <a:gd name="connsiteX8" fmla="*/ 1560076 w 1695735"/>
              <a:gd name="connsiteY8" fmla="*/ 1356588 h 1356588"/>
              <a:gd name="connsiteX9" fmla="*/ 135659 w 1695735"/>
              <a:gd name="connsiteY9" fmla="*/ 1356588 h 1356588"/>
              <a:gd name="connsiteX10" fmla="*/ 39734 w 1695735"/>
              <a:gd name="connsiteY10" fmla="*/ 1316854 h 1356588"/>
              <a:gd name="connsiteX11" fmla="*/ 0 w 1695735"/>
              <a:gd name="connsiteY11" fmla="*/ 1220929 h 1356588"/>
              <a:gd name="connsiteX12" fmla="*/ 0 w 1695735"/>
              <a:gd name="connsiteY12" fmla="*/ 135659 h 135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5735" h="1356588">
                <a:moveTo>
                  <a:pt x="0" y="135659"/>
                </a:moveTo>
                <a:cubicBezTo>
                  <a:pt x="0" y="99680"/>
                  <a:pt x="14293" y="65175"/>
                  <a:pt x="39734" y="39734"/>
                </a:cubicBezTo>
                <a:cubicBezTo>
                  <a:pt x="65175" y="14293"/>
                  <a:pt x="99680" y="0"/>
                  <a:pt x="135659" y="1"/>
                </a:cubicBezTo>
                <a:lnTo>
                  <a:pt x="1560076" y="0"/>
                </a:lnTo>
                <a:cubicBezTo>
                  <a:pt x="1596055" y="0"/>
                  <a:pt x="1630560" y="14293"/>
                  <a:pt x="1656001" y="39734"/>
                </a:cubicBezTo>
                <a:cubicBezTo>
                  <a:pt x="1681442" y="65175"/>
                  <a:pt x="1695735" y="99680"/>
                  <a:pt x="1695734" y="135659"/>
                </a:cubicBezTo>
                <a:cubicBezTo>
                  <a:pt x="1695734" y="497416"/>
                  <a:pt x="1695735" y="859172"/>
                  <a:pt x="1695735" y="1220929"/>
                </a:cubicBezTo>
                <a:cubicBezTo>
                  <a:pt x="1695735" y="1256908"/>
                  <a:pt x="1681442" y="1291413"/>
                  <a:pt x="1656001" y="1316854"/>
                </a:cubicBezTo>
                <a:cubicBezTo>
                  <a:pt x="1630560" y="1342295"/>
                  <a:pt x="1596055" y="1356588"/>
                  <a:pt x="1560076" y="1356588"/>
                </a:cubicBezTo>
                <a:lnTo>
                  <a:pt x="135659" y="1356588"/>
                </a:lnTo>
                <a:cubicBezTo>
                  <a:pt x="99680" y="1356588"/>
                  <a:pt x="65175" y="1342295"/>
                  <a:pt x="39734" y="1316854"/>
                </a:cubicBezTo>
                <a:cubicBezTo>
                  <a:pt x="14293" y="1291413"/>
                  <a:pt x="0" y="1256908"/>
                  <a:pt x="0" y="1220929"/>
                </a:cubicBezTo>
                <a:lnTo>
                  <a:pt x="0" y="13565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839" tIns="97839" rIns="97839" bIns="97839" numCol="1" spcCol="1228" anchor="ctr" anchorCtr="0">
            <a:noAutofit/>
          </a:bodyPr>
          <a:lstStyle/>
          <a:p>
            <a:pPr algn="ctr" defTabSz="1430401">
              <a:lnSpc>
                <a:spcPct val="90000"/>
              </a:lnSpc>
              <a:spcAft>
                <a:spcPct val="35000"/>
              </a:spcAft>
            </a:pPr>
            <a:endParaRPr lang="ko-KR" altLang="en-US" sz="3234" dirty="0"/>
          </a:p>
        </p:txBody>
      </p:sp>
      <p:pic>
        <p:nvPicPr>
          <p:cNvPr id="258" name="Picture 2"/>
          <p:cNvPicPr>
            <a:picLocks noChangeAspect="1" noChangeArrowheads="1"/>
          </p:cNvPicPr>
          <p:nvPr/>
        </p:nvPicPr>
        <p:blipFill>
          <a:blip r:embed="rId3" cstate="print"/>
          <a:srcRect t="11955"/>
          <a:stretch>
            <a:fillRect/>
          </a:stretch>
        </p:blipFill>
        <p:spPr bwMode="auto">
          <a:xfrm>
            <a:off x="4990822" y="6927784"/>
            <a:ext cx="2923360" cy="2499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4167" y="9846103"/>
            <a:ext cx="4390348" cy="188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2" name="TextBox 261"/>
          <p:cNvSpPr txBox="1"/>
          <p:nvPr/>
        </p:nvSpPr>
        <p:spPr>
          <a:xfrm>
            <a:off x="3285035" y="7937782"/>
            <a:ext cx="1536227" cy="816764"/>
          </a:xfrm>
          <a:prstGeom prst="rect">
            <a:avLst/>
          </a:prstGeom>
          <a:noFill/>
        </p:spPr>
        <p:txBody>
          <a:bodyPr wrap="square" lIns="84076" tIns="42038" rIns="84076" bIns="42038" rtlCol="0">
            <a:spAutoFit/>
          </a:bodyPr>
          <a:lstStyle/>
          <a:p>
            <a:r>
              <a:rPr lang="ko-KR" altLang="en-US" sz="2378" b="1" dirty="0"/>
              <a:t>체내 수분 부족</a:t>
            </a:r>
          </a:p>
        </p:txBody>
      </p:sp>
      <p:sp>
        <p:nvSpPr>
          <p:cNvPr id="264" name="직사각형 263"/>
          <p:cNvSpPr/>
          <p:nvPr/>
        </p:nvSpPr>
        <p:spPr>
          <a:xfrm>
            <a:off x="3587861" y="11814153"/>
            <a:ext cx="4412927" cy="678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076" tIns="42038" rIns="84076" bIns="42038" rtlCol="0" anchor="ctr"/>
          <a:lstStyle/>
          <a:p>
            <a:r>
              <a:rPr lang="ko-KR" altLang="en-US" sz="1617" b="1" dirty="0">
                <a:solidFill>
                  <a:schemeClr val="tx1"/>
                </a:solidFill>
              </a:rPr>
              <a:t>비브리오 패혈증</a:t>
            </a:r>
            <a:r>
              <a:rPr lang="en-US" altLang="ko-KR" sz="1617" b="1" dirty="0">
                <a:solidFill>
                  <a:schemeClr val="tx1"/>
                </a:solidFill>
              </a:rPr>
              <a:t>, </a:t>
            </a:r>
            <a:r>
              <a:rPr lang="ko-KR" altLang="en-US" sz="1617" b="1" dirty="0">
                <a:solidFill>
                  <a:schemeClr val="tx1"/>
                </a:solidFill>
              </a:rPr>
              <a:t>세균성 이질</a:t>
            </a:r>
            <a:r>
              <a:rPr lang="en-US" altLang="ko-KR" sz="1617" b="1" dirty="0">
                <a:solidFill>
                  <a:schemeClr val="tx1"/>
                </a:solidFill>
              </a:rPr>
              <a:t>, </a:t>
            </a:r>
            <a:r>
              <a:rPr lang="ko-KR" altLang="en-US" sz="1617" b="1" dirty="0">
                <a:solidFill>
                  <a:schemeClr val="tx1"/>
                </a:solidFill>
              </a:rPr>
              <a:t>장티푸스</a:t>
            </a:r>
            <a:r>
              <a:rPr lang="en-US" altLang="ko-KR" sz="1617" b="1" dirty="0">
                <a:solidFill>
                  <a:schemeClr val="tx1"/>
                </a:solidFill>
              </a:rPr>
              <a:t>,    </a:t>
            </a:r>
          </a:p>
          <a:p>
            <a:r>
              <a:rPr lang="ko-KR" altLang="en-US" sz="1617" b="1" dirty="0">
                <a:solidFill>
                  <a:schemeClr val="tx1"/>
                </a:solidFill>
              </a:rPr>
              <a:t>콜레라 등 질병 발생으로 인한 인명 피해 발생</a:t>
            </a:r>
          </a:p>
        </p:txBody>
      </p:sp>
      <p:sp>
        <p:nvSpPr>
          <p:cNvPr id="265" name="직사각형 264"/>
          <p:cNvSpPr/>
          <p:nvPr/>
        </p:nvSpPr>
        <p:spPr>
          <a:xfrm>
            <a:off x="8441624" y="7480411"/>
            <a:ext cx="10877426" cy="5143974"/>
          </a:xfrm>
          <a:prstGeom prst="rect">
            <a:avLst/>
          </a:prstGeom>
        </p:spPr>
        <p:txBody>
          <a:bodyPr wrap="square" lIns="84076" tIns="42038" rIns="84076" bIns="42038">
            <a:spAutoFit/>
          </a:bodyPr>
          <a:lstStyle/>
          <a:p>
            <a:pPr marL="256888" indent="-256888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283" dirty="0"/>
              <a:t> 개발도상국에서 발생하는 </a:t>
            </a:r>
            <a:r>
              <a:rPr lang="ko-KR" altLang="en-US" sz="2283" b="1" dirty="0"/>
              <a:t>질병의 </a:t>
            </a:r>
            <a:r>
              <a:rPr lang="en-US" altLang="ko-KR" sz="2283" b="1" dirty="0"/>
              <a:t>80%</a:t>
            </a:r>
            <a:r>
              <a:rPr lang="ko-KR" altLang="en-US" sz="2283" b="1" dirty="0"/>
              <a:t>가 물로 인한 질병</a:t>
            </a:r>
            <a:r>
              <a:rPr lang="ko-KR" altLang="en-US" sz="2283" dirty="0"/>
              <a:t>이며</a:t>
            </a:r>
            <a:r>
              <a:rPr lang="en-US" altLang="ko-KR" sz="2283" b="1" dirty="0"/>
              <a:t>, </a:t>
            </a:r>
            <a:r>
              <a:rPr lang="ko-KR" altLang="en-US" sz="2283" b="1" dirty="0"/>
              <a:t>전체 사망자의 </a:t>
            </a:r>
            <a:r>
              <a:rPr lang="en-US" altLang="ko-KR" sz="2283" b="1" dirty="0"/>
              <a:t>1/3</a:t>
            </a:r>
            <a:r>
              <a:rPr lang="ko-KR" altLang="en-US" sz="2283" dirty="0"/>
              <a:t>에 달함</a:t>
            </a:r>
            <a:r>
              <a:rPr lang="en-US" altLang="ko-KR" sz="2283" dirty="0"/>
              <a:t>. (</a:t>
            </a:r>
            <a:r>
              <a:rPr lang="ko-KR" altLang="en-US" sz="2283" dirty="0"/>
              <a:t>세계보건기구</a:t>
            </a:r>
            <a:r>
              <a:rPr lang="en-US" altLang="ko-KR" sz="2283" dirty="0"/>
              <a:t>(WHO))</a:t>
            </a:r>
          </a:p>
          <a:p>
            <a:pPr marL="256888" indent="-256888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283" dirty="0"/>
              <a:t> 지구촌 저개발국 어린이와 여성들은 오염된 물과 그마저도 절대 부족한 열악한 환경 속에서 살아가고 있음</a:t>
            </a:r>
            <a:r>
              <a:rPr lang="en-US" altLang="ko-KR" sz="2283" dirty="0"/>
              <a:t>. (</a:t>
            </a:r>
            <a:r>
              <a:rPr lang="ko-KR" altLang="en-US" sz="2283" dirty="0" err="1"/>
              <a:t>아시아투데이</a:t>
            </a:r>
            <a:r>
              <a:rPr lang="en-US" altLang="ko-KR" sz="2283" dirty="0"/>
              <a:t>, 2018.3.22)</a:t>
            </a:r>
          </a:p>
          <a:p>
            <a:pPr marL="256888" indent="-256888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283" dirty="0"/>
              <a:t> 아프리카 개발도상국의 학교 중 </a:t>
            </a:r>
            <a:r>
              <a:rPr lang="ko-KR" altLang="en-US" sz="2283" b="1" dirty="0"/>
              <a:t>식수시설이 없는 곳은 </a:t>
            </a:r>
            <a:r>
              <a:rPr lang="en-US" altLang="ko-KR" sz="2283" b="1" dirty="0"/>
              <a:t>49%, </a:t>
            </a:r>
            <a:r>
              <a:rPr lang="ko-KR" altLang="en-US" sz="2283" b="1" dirty="0"/>
              <a:t>위생시설이 없는 곳은 </a:t>
            </a:r>
            <a:r>
              <a:rPr lang="en-US" altLang="ko-KR" sz="2283" b="1" dirty="0"/>
              <a:t>55%</a:t>
            </a:r>
            <a:r>
              <a:rPr lang="ko-KR" altLang="en-US" sz="2283" b="1" dirty="0"/>
              <a:t>에 달함</a:t>
            </a:r>
            <a:r>
              <a:rPr lang="en-US" altLang="ko-KR" sz="2283" dirty="0"/>
              <a:t>. (</a:t>
            </a:r>
            <a:r>
              <a:rPr lang="ko-KR" altLang="en-US" sz="2283" dirty="0"/>
              <a:t>세계보건기구</a:t>
            </a:r>
            <a:r>
              <a:rPr lang="en-US" altLang="ko-KR" sz="2283" dirty="0"/>
              <a:t>(WHO), </a:t>
            </a:r>
            <a:r>
              <a:rPr lang="ko-KR" altLang="en-US" sz="2283" dirty="0"/>
              <a:t>유엔아동기금</a:t>
            </a:r>
            <a:r>
              <a:rPr lang="en-US" altLang="ko-KR" sz="2283" dirty="0"/>
              <a:t>(UNICEF), 2015)</a:t>
            </a:r>
          </a:p>
          <a:p>
            <a:pPr marL="256888" indent="-256888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283" dirty="0"/>
              <a:t> 아프리카 아동들이 </a:t>
            </a:r>
            <a:r>
              <a:rPr lang="ko-KR" altLang="en-US" sz="2283" b="1" dirty="0"/>
              <a:t>깨끗한 물을 얻기 위해 걸어야 하는 거리는 </a:t>
            </a:r>
            <a:r>
              <a:rPr lang="en-US" altLang="ko-KR" sz="2283" b="1" dirty="0"/>
              <a:t>6km</a:t>
            </a:r>
            <a:r>
              <a:rPr lang="ko-KR" altLang="en-US" sz="2283" b="1" dirty="0"/>
              <a:t>로 하루 평균 </a:t>
            </a:r>
            <a:r>
              <a:rPr lang="en-US" altLang="ko-KR" sz="2283" b="1" dirty="0"/>
              <a:t>4</a:t>
            </a:r>
            <a:r>
              <a:rPr lang="ko-KR" altLang="en-US" sz="2283" b="1" dirty="0"/>
              <a:t>시간 가량이 소요</a:t>
            </a:r>
            <a:r>
              <a:rPr lang="ko-KR" altLang="en-US" sz="2283" dirty="0"/>
              <a:t>됨</a:t>
            </a:r>
            <a:r>
              <a:rPr lang="en-US" altLang="ko-KR" sz="2283" dirty="0"/>
              <a:t>. (</a:t>
            </a:r>
            <a:r>
              <a:rPr lang="ko-KR" altLang="en-US" sz="2283" dirty="0"/>
              <a:t>세계보건기구</a:t>
            </a:r>
            <a:r>
              <a:rPr lang="en-US" altLang="ko-KR" sz="2283" dirty="0"/>
              <a:t>(WHO), </a:t>
            </a:r>
            <a:r>
              <a:rPr lang="ko-KR" altLang="en-US" sz="2283" dirty="0"/>
              <a:t>유엔아동기금</a:t>
            </a:r>
            <a:r>
              <a:rPr lang="en-US" altLang="ko-KR" sz="2283" dirty="0"/>
              <a:t>(UNICEF), 2015)</a:t>
            </a:r>
          </a:p>
          <a:p>
            <a:pPr marL="256888" indent="-256888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283" dirty="0"/>
              <a:t> 전 세계 인구 중 </a:t>
            </a:r>
            <a:r>
              <a:rPr lang="en-US" altLang="ko-KR" sz="2283" dirty="0"/>
              <a:t>3</a:t>
            </a:r>
            <a:r>
              <a:rPr lang="ko-KR" altLang="en-US" sz="2283" dirty="0"/>
              <a:t>억</a:t>
            </a:r>
            <a:r>
              <a:rPr lang="en-US" altLang="ko-KR" sz="2283" dirty="0"/>
              <a:t>2</a:t>
            </a:r>
            <a:r>
              <a:rPr lang="ko-KR" altLang="en-US" sz="2283" dirty="0"/>
              <a:t>천</a:t>
            </a:r>
            <a:r>
              <a:rPr lang="en-US" altLang="ko-KR" sz="2283" dirty="0"/>
              <a:t>300</a:t>
            </a:r>
            <a:r>
              <a:rPr lang="ko-KR" altLang="en-US" sz="2283" dirty="0" err="1"/>
              <a:t>만명이</a:t>
            </a:r>
            <a:r>
              <a:rPr lang="ko-KR" altLang="en-US" sz="2283" dirty="0"/>
              <a:t> 오염된 식수를 마시고 </a:t>
            </a:r>
            <a:r>
              <a:rPr lang="ko-KR" altLang="en-US" sz="2283" b="1" dirty="0"/>
              <a:t>있으며 해마다 </a:t>
            </a:r>
            <a:r>
              <a:rPr lang="en-US" altLang="ko-KR" sz="2283" b="1" dirty="0"/>
              <a:t>340</a:t>
            </a:r>
            <a:r>
              <a:rPr lang="ko-KR" altLang="en-US" sz="2283" b="1" dirty="0" err="1"/>
              <a:t>만명이</a:t>
            </a:r>
            <a:r>
              <a:rPr lang="ko-KR" altLang="en-US" sz="2283" b="1" dirty="0"/>
              <a:t> 수인성 질병으로 사망</a:t>
            </a:r>
            <a:r>
              <a:rPr lang="ko-KR" altLang="en-US" sz="2283" dirty="0"/>
              <a:t>하고 있음</a:t>
            </a:r>
            <a:r>
              <a:rPr lang="en-US" altLang="ko-KR" sz="2283" dirty="0"/>
              <a:t>. (</a:t>
            </a:r>
            <a:r>
              <a:rPr lang="ko-KR" altLang="en-US" sz="2283" dirty="0"/>
              <a:t>유엔환경계획</a:t>
            </a:r>
            <a:r>
              <a:rPr lang="en-US" altLang="ko-KR" sz="2283" dirty="0"/>
              <a:t>(UNEP), 2016.8)</a:t>
            </a:r>
            <a:endParaRPr lang="ko-KR" altLang="en-US" sz="2283" dirty="0"/>
          </a:p>
          <a:p>
            <a:pPr marL="256888" indent="-256888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283" b="1" dirty="0"/>
              <a:t> 아프리카에서 </a:t>
            </a:r>
            <a:r>
              <a:rPr lang="en-US" altLang="ko-KR" sz="2283" b="1" dirty="0"/>
              <a:t>1</a:t>
            </a:r>
            <a:r>
              <a:rPr lang="ko-KR" altLang="en-US" sz="2283" b="1" dirty="0"/>
              <a:t>억</a:t>
            </a:r>
            <a:r>
              <a:rPr lang="en-US" altLang="ko-KR" sz="2283" b="1" dirty="0"/>
              <a:t>6</a:t>
            </a:r>
            <a:r>
              <a:rPr lang="ko-KR" altLang="en-US" sz="2283" b="1" dirty="0"/>
              <a:t>천</a:t>
            </a:r>
            <a:r>
              <a:rPr lang="en-US" altLang="ko-KR" sz="2283" b="1" dirty="0"/>
              <a:t>400</a:t>
            </a:r>
            <a:r>
              <a:rPr lang="ko-KR" altLang="en-US" sz="2283" b="1" dirty="0" err="1"/>
              <a:t>만명</a:t>
            </a:r>
            <a:r>
              <a:rPr lang="en-US" altLang="ko-KR" sz="2283" b="1" dirty="0"/>
              <a:t>, </a:t>
            </a:r>
            <a:r>
              <a:rPr lang="ko-KR" altLang="en-US" sz="2283" b="1" dirty="0"/>
              <a:t>아시아 </a:t>
            </a:r>
            <a:r>
              <a:rPr lang="en-US" altLang="ko-KR" sz="2283" b="1" dirty="0"/>
              <a:t>1</a:t>
            </a:r>
            <a:r>
              <a:rPr lang="ko-KR" altLang="en-US" sz="2283" b="1" dirty="0"/>
              <a:t>억</a:t>
            </a:r>
            <a:r>
              <a:rPr lang="en-US" altLang="ko-KR" sz="2283" b="1" dirty="0"/>
              <a:t>3</a:t>
            </a:r>
            <a:r>
              <a:rPr lang="ko-KR" altLang="en-US" sz="2283" b="1" dirty="0"/>
              <a:t>천</a:t>
            </a:r>
            <a:r>
              <a:rPr lang="en-US" altLang="ko-KR" sz="2283" b="1" dirty="0"/>
              <a:t>400</a:t>
            </a:r>
            <a:r>
              <a:rPr lang="ko-KR" altLang="en-US" sz="2283" b="1" dirty="0" err="1"/>
              <a:t>만명</a:t>
            </a:r>
            <a:r>
              <a:rPr lang="en-US" altLang="ko-KR" sz="2283" b="1" dirty="0"/>
              <a:t>, </a:t>
            </a:r>
            <a:r>
              <a:rPr lang="ko-KR" altLang="en-US" sz="2283" b="1" dirty="0"/>
              <a:t>라틴아메리카 </a:t>
            </a:r>
            <a:r>
              <a:rPr lang="en-US" altLang="ko-KR" sz="2283" b="1" dirty="0"/>
              <a:t>2</a:t>
            </a:r>
            <a:r>
              <a:rPr lang="ko-KR" altLang="en-US" sz="2283" b="1" dirty="0"/>
              <a:t>천</a:t>
            </a:r>
            <a:r>
              <a:rPr lang="en-US" altLang="ko-KR" sz="2283" b="1" dirty="0"/>
              <a:t>500</a:t>
            </a:r>
            <a:r>
              <a:rPr lang="ko-KR" altLang="en-US" sz="2283" b="1" dirty="0" err="1"/>
              <a:t>만명</a:t>
            </a:r>
            <a:r>
              <a:rPr lang="ko-KR" altLang="en-US" sz="2283" dirty="0" err="1"/>
              <a:t>이</a:t>
            </a:r>
            <a:r>
              <a:rPr lang="ko-KR" altLang="en-US" sz="2283" dirty="0"/>
              <a:t> </a:t>
            </a:r>
            <a:r>
              <a:rPr lang="ko-KR" altLang="en-US" sz="2283" b="1" dirty="0"/>
              <a:t>수인성 질병의 위험에 노출</a:t>
            </a:r>
            <a:r>
              <a:rPr lang="ko-KR" altLang="en-US" sz="2283" dirty="0"/>
              <a:t>되어 있음</a:t>
            </a:r>
            <a:r>
              <a:rPr lang="en-US" altLang="ko-KR" sz="2283" dirty="0"/>
              <a:t>. (</a:t>
            </a:r>
            <a:r>
              <a:rPr lang="ko-KR" altLang="en-US" sz="2283" dirty="0"/>
              <a:t>유엔환경계획</a:t>
            </a:r>
            <a:r>
              <a:rPr lang="en-US" altLang="ko-KR" sz="2283" dirty="0"/>
              <a:t>(UNEP), 2016.8)</a:t>
            </a:r>
            <a:endParaRPr lang="ko-KR" altLang="en-US" sz="2283" dirty="0"/>
          </a:p>
        </p:txBody>
      </p:sp>
      <p:pic>
        <p:nvPicPr>
          <p:cNvPr id="2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080546" y="6883855"/>
            <a:ext cx="4235140" cy="274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091947" y="9762196"/>
            <a:ext cx="4233754" cy="2918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8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483266" y="6907795"/>
            <a:ext cx="4526048" cy="274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75"/>
          <p:cNvGrpSpPr/>
          <p:nvPr/>
        </p:nvGrpSpPr>
        <p:grpSpPr>
          <a:xfrm>
            <a:off x="19490718" y="9710129"/>
            <a:ext cx="4480165" cy="3065990"/>
            <a:chOff x="13895388" y="8566871"/>
            <a:chExt cx="5688632" cy="3499635"/>
          </a:xfrm>
        </p:grpSpPr>
        <p:pic>
          <p:nvPicPr>
            <p:cNvPr id="269" name="_x251002968" descr="EMB000015cc200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895388" y="8566871"/>
              <a:ext cx="5688632" cy="2952328"/>
            </a:xfrm>
            <a:prstGeom prst="rect">
              <a:avLst/>
            </a:prstGeom>
            <a:noFill/>
          </p:spPr>
        </p:pic>
        <p:sp>
          <p:nvSpPr>
            <p:cNvPr id="270" name="직사각형 269"/>
            <p:cNvSpPr/>
            <p:nvPr/>
          </p:nvSpPr>
          <p:spPr>
            <a:xfrm>
              <a:off x="13895388" y="11459768"/>
              <a:ext cx="5688000" cy="6067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427" dirty="0"/>
                <a:t>&lt;</a:t>
              </a:r>
              <a:r>
                <a:rPr lang="ko-KR" altLang="en-US" sz="1427" dirty="0"/>
                <a:t>안전한 급수시설이 없는 인구의 지역별 분포</a:t>
              </a:r>
              <a:r>
                <a:rPr lang="en-US" altLang="ko-KR" sz="1427" dirty="0"/>
                <a:t>(2011</a:t>
              </a:r>
              <a:r>
                <a:rPr lang="ko-KR" altLang="en-US" sz="1427" dirty="0"/>
                <a:t>년</a:t>
              </a:r>
              <a:r>
                <a:rPr lang="en-US" altLang="ko-KR" sz="1427" dirty="0"/>
                <a:t>, </a:t>
              </a:r>
              <a:r>
                <a:rPr lang="ko-KR" altLang="en-US" sz="1427" dirty="0" err="1"/>
                <a:t>백만명</a:t>
              </a:r>
              <a:r>
                <a:rPr lang="en-US" altLang="ko-KR" sz="1427" dirty="0"/>
                <a:t>. WHO&gt;</a:t>
              </a:r>
              <a:endParaRPr lang="ko-KR" altLang="en-US" sz="1427" dirty="0"/>
            </a:p>
          </p:txBody>
        </p:sp>
      </p:grpSp>
      <p:sp>
        <p:nvSpPr>
          <p:cNvPr id="272" name="자유형 271"/>
          <p:cNvSpPr/>
          <p:nvPr/>
        </p:nvSpPr>
        <p:spPr>
          <a:xfrm>
            <a:off x="446151" y="13494173"/>
            <a:ext cx="28036144" cy="5225826"/>
          </a:xfrm>
          <a:custGeom>
            <a:avLst/>
            <a:gdLst>
              <a:gd name="connsiteX0" fmla="*/ 0 w 1763947"/>
              <a:gd name="connsiteY0" fmla="*/ 0 h 1054080"/>
              <a:gd name="connsiteX1" fmla="*/ 1763947 w 1763947"/>
              <a:gd name="connsiteY1" fmla="*/ 0 h 1054080"/>
              <a:gd name="connsiteX2" fmla="*/ 1763947 w 1763947"/>
              <a:gd name="connsiteY2" fmla="*/ 1054080 h 1054080"/>
              <a:gd name="connsiteX3" fmla="*/ 0 w 1763947"/>
              <a:gd name="connsiteY3" fmla="*/ 1054080 h 1054080"/>
              <a:gd name="connsiteX4" fmla="*/ 0 w 1763947"/>
              <a:gd name="connsiteY4" fmla="*/ 0 h 105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3947" h="1054080">
                <a:moveTo>
                  <a:pt x="0" y="0"/>
                </a:moveTo>
                <a:lnTo>
                  <a:pt x="1763947" y="0"/>
                </a:lnTo>
                <a:lnTo>
                  <a:pt x="1763947" y="1054080"/>
                </a:lnTo>
                <a:lnTo>
                  <a:pt x="0" y="10540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80" tIns="88280" rIns="117706" bIns="132419" numCol="1" spcCol="1228" anchor="t" anchorCtr="0">
            <a:noAutofit/>
          </a:bodyPr>
          <a:lstStyle/>
          <a:p>
            <a:pPr marL="157636" lvl="1" indent="-157636" defTabSz="735635">
              <a:lnSpc>
                <a:spcPct val="90000"/>
              </a:lnSpc>
              <a:spcAft>
                <a:spcPct val="15000"/>
              </a:spcAft>
              <a:buChar char="••"/>
            </a:pPr>
            <a:endParaRPr lang="ko-KR" altLang="en-US" sz="1617" dirty="0"/>
          </a:p>
        </p:txBody>
      </p:sp>
      <p:sp>
        <p:nvSpPr>
          <p:cNvPr id="277" name="왼쪽 화살표 276"/>
          <p:cNvSpPr/>
          <p:nvPr/>
        </p:nvSpPr>
        <p:spPr>
          <a:xfrm rot="5400000">
            <a:off x="-475554" y="9490985"/>
            <a:ext cx="4211761" cy="172825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60" name="Picture 4"/>
          <p:cNvPicPr>
            <a:picLocks noChangeAspect="1" noChangeArrowheads="1"/>
          </p:cNvPicPr>
          <p:nvPr/>
        </p:nvPicPr>
        <p:blipFill>
          <a:blip r:embed="rId9" cstate="print"/>
          <a:srcRect t="3333"/>
          <a:stretch>
            <a:fillRect/>
          </a:stretch>
        </p:blipFill>
        <p:spPr bwMode="auto">
          <a:xfrm>
            <a:off x="638178" y="7131387"/>
            <a:ext cx="2607234" cy="3868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" name="TextBox 262"/>
          <p:cNvSpPr txBox="1"/>
          <p:nvPr/>
        </p:nvSpPr>
        <p:spPr>
          <a:xfrm>
            <a:off x="1361135" y="11450992"/>
            <a:ext cx="1664246" cy="846003"/>
          </a:xfrm>
          <a:prstGeom prst="rect">
            <a:avLst/>
          </a:prstGeom>
          <a:noFill/>
        </p:spPr>
        <p:txBody>
          <a:bodyPr wrap="square" lIns="84076" tIns="42038" rIns="84076" bIns="42038" rtlCol="0">
            <a:spAutoFit/>
          </a:bodyPr>
          <a:lstStyle/>
          <a:p>
            <a:r>
              <a:rPr lang="ko-KR" altLang="en-US" sz="2473" b="1" dirty="0"/>
              <a:t>비위생적 수분 섭취</a:t>
            </a:r>
          </a:p>
        </p:txBody>
      </p:sp>
      <p:sp>
        <p:nvSpPr>
          <p:cNvPr id="281" name="직사각형 280"/>
          <p:cNvSpPr/>
          <p:nvPr/>
        </p:nvSpPr>
        <p:spPr>
          <a:xfrm>
            <a:off x="6505778" y="14731402"/>
            <a:ext cx="6638132" cy="2280498"/>
          </a:xfrm>
          <a:prstGeom prst="rect">
            <a:avLst/>
          </a:prstGeom>
        </p:spPr>
        <p:txBody>
          <a:bodyPr wrap="square" lIns="84076" tIns="42038" rIns="84076" bIns="42038">
            <a:spAutoFit/>
          </a:bodyPr>
          <a:lstStyle/>
          <a:p>
            <a:pPr marL="163474" indent="-163474">
              <a:buFont typeface="Arial" pitchFamily="34" charset="0"/>
              <a:buChar char="•"/>
            </a:pPr>
            <a:r>
              <a:rPr lang="en-US" altLang="ko-KR" sz="2378" dirty="0">
                <a:latin typeface="+mn-ea"/>
              </a:rPr>
              <a:t>SDGs</a:t>
            </a:r>
            <a:r>
              <a:rPr lang="ko-KR" altLang="en-US" sz="2378" dirty="0">
                <a:latin typeface="+mn-ea"/>
              </a:rPr>
              <a:t>는 </a:t>
            </a:r>
            <a:r>
              <a:rPr lang="en-US" altLang="ko-KR" sz="2378" dirty="0">
                <a:latin typeface="+mn-ea"/>
              </a:rPr>
              <a:t>MDGs</a:t>
            </a:r>
            <a:r>
              <a:rPr lang="ko-KR" altLang="en-US" sz="2378" dirty="0">
                <a:latin typeface="+mn-ea"/>
              </a:rPr>
              <a:t>에서 해결하지 못한 </a:t>
            </a:r>
            <a:r>
              <a:rPr lang="ko-KR" altLang="en-US" sz="2378" b="1" dirty="0">
                <a:latin typeface="+mn-ea"/>
              </a:rPr>
              <a:t>물의 품질과 안전성의 확보와 공평한 식수의 보급을 위하여 </a:t>
            </a:r>
            <a:r>
              <a:rPr lang="en-US" altLang="ko-KR" sz="2378" b="1" dirty="0">
                <a:latin typeface="+mn-ea"/>
              </a:rPr>
              <a:t>Goal 6</a:t>
            </a:r>
            <a:r>
              <a:rPr lang="ko-KR" altLang="en-US" sz="2378" b="1" dirty="0">
                <a:latin typeface="+mn-ea"/>
              </a:rPr>
              <a:t>을 물과 위생의 보장과 지속 가능한 관리로 설정</a:t>
            </a:r>
            <a:r>
              <a:rPr lang="ko-KR" altLang="en-US" sz="2378" dirty="0">
                <a:latin typeface="+mn-ea"/>
              </a:rPr>
              <a:t>하였고</a:t>
            </a:r>
            <a:r>
              <a:rPr lang="en-US" altLang="ko-KR" sz="2378" dirty="0">
                <a:latin typeface="+mn-ea"/>
              </a:rPr>
              <a:t>,</a:t>
            </a:r>
            <a:r>
              <a:rPr lang="ko-KR" altLang="en-US" sz="2378" dirty="0">
                <a:latin typeface="+mn-ea"/>
              </a:rPr>
              <a:t> 세부목표 </a:t>
            </a:r>
            <a:r>
              <a:rPr lang="en-US" altLang="ko-KR" sz="2378" dirty="0">
                <a:latin typeface="+mn-ea"/>
              </a:rPr>
              <a:t>6.1</a:t>
            </a:r>
            <a:r>
              <a:rPr lang="ko-KR" altLang="en-US" sz="2378" dirty="0">
                <a:latin typeface="+mn-ea"/>
              </a:rPr>
              <a:t>은 모두에게 안전하고 저렴한 식수의 보급으로 정함 </a:t>
            </a:r>
            <a:r>
              <a:rPr lang="en-US" altLang="ko-KR" sz="2378" dirty="0">
                <a:latin typeface="+mn-ea"/>
              </a:rPr>
              <a:t>(UN, 2014).</a:t>
            </a:r>
            <a:endParaRPr lang="ko-KR" altLang="en-US" sz="2378" dirty="0">
              <a:latin typeface="+mn-ea"/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6455427" y="16920953"/>
            <a:ext cx="6780463" cy="1548631"/>
          </a:xfrm>
          <a:prstGeom prst="rect">
            <a:avLst/>
          </a:prstGeom>
        </p:spPr>
        <p:txBody>
          <a:bodyPr wrap="square" lIns="84076" tIns="42038" rIns="84076" bIns="42038">
            <a:spAutoFit/>
          </a:bodyPr>
          <a:lstStyle/>
          <a:p>
            <a:pPr marL="163474" indent="-163474">
              <a:buFont typeface="Arial" pitchFamily="34" charset="0"/>
              <a:buChar char="•"/>
            </a:pPr>
            <a:r>
              <a:rPr lang="ko-KR" altLang="en-US" sz="2378" b="1" dirty="0"/>
              <a:t>건강한 삶을 영위하기 위해서는 깨끗한 물의    공급 및 안전한 위생시설의 보급은 필수적</a:t>
            </a:r>
            <a:r>
              <a:rPr lang="ko-KR" altLang="en-US" sz="2378" dirty="0"/>
              <a:t>이며</a:t>
            </a:r>
            <a:r>
              <a:rPr lang="en-US" altLang="ko-KR" sz="2378" dirty="0"/>
              <a:t>,  </a:t>
            </a:r>
            <a:r>
              <a:rPr lang="ko-KR" altLang="en-US" sz="2378" dirty="0"/>
              <a:t>이에 대한 투자는 </a:t>
            </a:r>
            <a:r>
              <a:rPr lang="en-US" altLang="ko-KR" sz="2378" dirty="0"/>
              <a:t>1</a:t>
            </a:r>
            <a:r>
              <a:rPr lang="ko-KR" altLang="en-US" sz="2378" dirty="0"/>
              <a:t>달러당 </a:t>
            </a:r>
            <a:r>
              <a:rPr lang="en-US" altLang="ko-KR" sz="2378" dirty="0"/>
              <a:t>34</a:t>
            </a:r>
            <a:r>
              <a:rPr lang="ko-KR" altLang="en-US" sz="2378" dirty="0"/>
              <a:t>달러 가치창출이라는 큰 경제성 측면을 가지고 있음</a:t>
            </a:r>
            <a:r>
              <a:rPr lang="en-US" altLang="ko-KR" sz="2378" dirty="0"/>
              <a:t>.</a:t>
            </a:r>
            <a:endParaRPr lang="ko-KR" altLang="en-US" sz="2378" dirty="0"/>
          </a:p>
        </p:txBody>
      </p:sp>
      <p:sp>
        <p:nvSpPr>
          <p:cNvPr id="291" name="직사각형 290"/>
          <p:cNvSpPr/>
          <p:nvPr/>
        </p:nvSpPr>
        <p:spPr>
          <a:xfrm>
            <a:off x="487581" y="13398415"/>
            <a:ext cx="19586895" cy="582597"/>
          </a:xfrm>
          <a:prstGeom prst="rect">
            <a:avLst/>
          </a:prstGeom>
        </p:spPr>
        <p:txBody>
          <a:bodyPr wrap="square" lIns="84076" tIns="42038" rIns="84076" bIns="42038">
            <a:spAutoFit/>
          </a:bodyPr>
          <a:lstStyle/>
          <a:p>
            <a:pPr marL="458532" indent="-458532">
              <a:buFont typeface="Wingdings" panose="05000000000000000000" pitchFamily="2" charset="2"/>
              <a:buChar char="ü"/>
            </a:pPr>
            <a:r>
              <a:rPr lang="ko-KR" altLang="en-US" sz="323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개발도상국의 열악한 급수 현황을 돕는 세계적 도움의 손길</a:t>
            </a:r>
            <a:endParaRPr lang="en-US" altLang="ko-KR" sz="3234" dirty="0">
              <a:solidFill>
                <a:srgbClr val="C00000"/>
              </a:solidFill>
              <a:latin typeface="HY울릉도B" pitchFamily="18" charset="-127"/>
              <a:ea typeface="HY울릉도B" pitchFamily="18" charset="-127"/>
              <a:cs typeface="Segoe UI Black" pitchFamily="34" charset="0"/>
            </a:endParaRPr>
          </a:p>
        </p:txBody>
      </p:sp>
      <p:grpSp>
        <p:nvGrpSpPr>
          <p:cNvPr id="5" name="그룹 294"/>
          <p:cNvGrpSpPr/>
          <p:nvPr/>
        </p:nvGrpSpPr>
        <p:grpSpPr>
          <a:xfrm>
            <a:off x="541658" y="14702284"/>
            <a:ext cx="5845280" cy="3868469"/>
            <a:chOff x="501900" y="14687551"/>
            <a:chExt cx="7200800" cy="3744416"/>
          </a:xfrm>
        </p:grpSpPr>
        <p:sp>
          <p:nvSpPr>
            <p:cNvPr id="294" name="직사각형 293"/>
            <p:cNvSpPr/>
            <p:nvPr/>
          </p:nvSpPr>
          <p:spPr>
            <a:xfrm>
              <a:off x="501900" y="14687551"/>
              <a:ext cx="7200800" cy="3744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179"/>
            </a:p>
          </p:txBody>
        </p:sp>
        <p:grpSp>
          <p:nvGrpSpPr>
            <p:cNvPr id="8" name="그룹 292"/>
            <p:cNvGrpSpPr/>
            <p:nvPr/>
          </p:nvGrpSpPr>
          <p:grpSpPr>
            <a:xfrm>
              <a:off x="717924" y="14903575"/>
              <a:ext cx="6768752" cy="3308176"/>
              <a:chOff x="429892" y="14187687"/>
              <a:chExt cx="7296472" cy="4108648"/>
            </a:xfrm>
          </p:grpSpPr>
          <p:pic>
            <p:nvPicPr>
              <p:cNvPr id="283" name="Picture 5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678364" y="15704047"/>
                <a:ext cx="3048000" cy="2533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4" name="Picture 4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958284" y="14191879"/>
                <a:ext cx="2477074" cy="8640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5" name="Picture 6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6406557" y="14263887"/>
                <a:ext cx="1224136" cy="1483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" name="Picture 7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429892" y="15526470"/>
                <a:ext cx="4045317" cy="27698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7" name="Picture 8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89932" y="14187687"/>
                <a:ext cx="2257425" cy="619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" name="그룹 287"/>
              <p:cNvGrpSpPr/>
              <p:nvPr/>
            </p:nvGrpSpPr>
            <p:grpSpPr>
              <a:xfrm>
                <a:off x="789932" y="14835759"/>
                <a:ext cx="2638425" cy="652264"/>
                <a:chOff x="7092280" y="1124744"/>
                <a:chExt cx="2638425" cy="742950"/>
              </a:xfrm>
            </p:grpSpPr>
            <p:pic>
              <p:nvPicPr>
                <p:cNvPr id="289" name="Picture 9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7092280" y="1124744"/>
                  <a:ext cx="2638425" cy="7429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90" name="직사각형 289"/>
                <p:cNvSpPr/>
                <p:nvPr/>
              </p:nvSpPr>
              <p:spPr>
                <a:xfrm>
                  <a:off x="7812360" y="1505992"/>
                  <a:ext cx="1152128" cy="2668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378" dirty="0"/>
                </a:p>
              </p:txBody>
            </p:sp>
          </p:grpSp>
          <p:sp>
            <p:nvSpPr>
              <p:cNvPr id="292" name="직사각형 291"/>
              <p:cNvSpPr/>
              <p:nvPr/>
            </p:nvSpPr>
            <p:spPr>
              <a:xfrm>
                <a:off x="3839669" y="16318558"/>
                <a:ext cx="648072" cy="5760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179"/>
              </a:p>
            </p:txBody>
          </p:sp>
        </p:grpSp>
      </p:grpSp>
      <p:sp>
        <p:nvSpPr>
          <p:cNvPr id="302" name="직사각형 301"/>
          <p:cNvSpPr/>
          <p:nvPr/>
        </p:nvSpPr>
        <p:spPr>
          <a:xfrm>
            <a:off x="574170" y="14105234"/>
            <a:ext cx="3912806" cy="532840"/>
          </a:xfrm>
          <a:prstGeom prst="rect">
            <a:avLst/>
          </a:prstGeom>
        </p:spPr>
        <p:txBody>
          <a:bodyPr wrap="none" lIns="84076" tIns="42038" rIns="84076" bIns="42038">
            <a:spAutoFit/>
          </a:bodyPr>
          <a:lstStyle/>
          <a:p>
            <a:pPr marL="157636" lvl="1" indent="-157636" defTabSz="735635">
              <a:lnSpc>
                <a:spcPct val="90000"/>
              </a:lnSpc>
              <a:spcAft>
                <a:spcPct val="15000"/>
              </a:spcAft>
            </a:pPr>
            <a:r>
              <a:rPr lang="en-US" altLang="ko-KR" sz="323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(1) </a:t>
            </a:r>
            <a:r>
              <a:rPr lang="ko-KR" altLang="en-US" sz="323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사회사업적 측면</a:t>
            </a:r>
            <a:endParaRPr lang="ko-KR" altLang="en-US" sz="1617" dirty="0"/>
          </a:p>
        </p:txBody>
      </p:sp>
      <p:sp>
        <p:nvSpPr>
          <p:cNvPr id="303" name="직사각형 302"/>
          <p:cNvSpPr/>
          <p:nvPr/>
        </p:nvSpPr>
        <p:spPr>
          <a:xfrm>
            <a:off x="13376062" y="13562041"/>
            <a:ext cx="6126553" cy="532840"/>
          </a:xfrm>
          <a:prstGeom prst="rect">
            <a:avLst/>
          </a:prstGeom>
        </p:spPr>
        <p:txBody>
          <a:bodyPr wrap="none" lIns="84076" tIns="42038" rIns="84076" bIns="42038">
            <a:spAutoFit/>
          </a:bodyPr>
          <a:lstStyle/>
          <a:p>
            <a:pPr marL="157636" lvl="1" indent="-157636" defTabSz="735635">
              <a:lnSpc>
                <a:spcPct val="90000"/>
              </a:lnSpc>
              <a:spcAft>
                <a:spcPct val="15000"/>
              </a:spcAft>
            </a:pPr>
            <a:r>
              <a:rPr lang="en-US" altLang="ko-KR" sz="323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(2) </a:t>
            </a:r>
            <a:r>
              <a:rPr lang="ko-KR" altLang="en-US" sz="323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방법에서의 적정기술적 측면</a:t>
            </a:r>
          </a:p>
        </p:txBody>
      </p:sp>
      <p:grpSp>
        <p:nvGrpSpPr>
          <p:cNvPr id="10" name="그룹 307"/>
          <p:cNvGrpSpPr/>
          <p:nvPr/>
        </p:nvGrpSpPr>
        <p:grpSpPr>
          <a:xfrm>
            <a:off x="19875356" y="14240696"/>
            <a:ext cx="4160153" cy="2035810"/>
            <a:chOff x="4228716" y="1282012"/>
            <a:chExt cx="4463283" cy="1584177"/>
          </a:xfrm>
        </p:grpSpPr>
        <p:pic>
          <p:nvPicPr>
            <p:cNvPr id="309" name="Picture 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228716" y="1282013"/>
              <a:ext cx="2079793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0" name="Picture 5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332445" y="1282012"/>
              <a:ext cx="2359554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1" name="TextBox 310"/>
          <p:cNvSpPr txBox="1"/>
          <p:nvPr/>
        </p:nvSpPr>
        <p:spPr>
          <a:xfrm>
            <a:off x="21159332" y="16248842"/>
            <a:ext cx="2335452" cy="421592"/>
          </a:xfrm>
          <a:prstGeom prst="rect">
            <a:avLst/>
          </a:prstGeom>
          <a:noFill/>
        </p:spPr>
        <p:txBody>
          <a:bodyPr wrap="none" lIns="84076" tIns="42038" rIns="84076" bIns="42038" rtlCol="0">
            <a:spAutoFit/>
          </a:bodyPr>
          <a:lstStyle/>
          <a:p>
            <a:r>
              <a:rPr lang="ko-KR" altLang="en-US" sz="2188" b="1" dirty="0" err="1"/>
              <a:t>큐드럼</a:t>
            </a:r>
            <a:r>
              <a:rPr lang="ko-KR" altLang="en-US" sz="2188" b="1" dirty="0"/>
              <a:t> </a:t>
            </a:r>
            <a:r>
              <a:rPr lang="en-US" altLang="ko-KR" sz="2188" b="1" dirty="0"/>
              <a:t>(Q-drum)</a:t>
            </a:r>
            <a:endParaRPr lang="ko-KR" altLang="en-US" sz="2188" b="1" dirty="0"/>
          </a:p>
        </p:txBody>
      </p:sp>
      <p:sp>
        <p:nvSpPr>
          <p:cNvPr id="312" name="TextBox 311"/>
          <p:cNvSpPr txBox="1"/>
          <p:nvPr/>
        </p:nvSpPr>
        <p:spPr>
          <a:xfrm>
            <a:off x="25409840" y="16296744"/>
            <a:ext cx="2191181" cy="421592"/>
          </a:xfrm>
          <a:prstGeom prst="rect">
            <a:avLst/>
          </a:prstGeom>
          <a:noFill/>
        </p:spPr>
        <p:txBody>
          <a:bodyPr wrap="none" lIns="84076" tIns="42038" rIns="84076" bIns="42038" rtlCol="0">
            <a:spAutoFit/>
          </a:bodyPr>
          <a:lstStyle/>
          <a:p>
            <a:r>
              <a:rPr lang="ko-KR" altLang="en-US" sz="2188" b="1" dirty="0"/>
              <a:t>세라믹 정수필터</a:t>
            </a:r>
          </a:p>
        </p:txBody>
      </p:sp>
      <p:grpSp>
        <p:nvGrpSpPr>
          <p:cNvPr id="11" name="그룹 312"/>
          <p:cNvGrpSpPr/>
          <p:nvPr/>
        </p:nvGrpSpPr>
        <p:grpSpPr>
          <a:xfrm>
            <a:off x="24769745" y="14308587"/>
            <a:ext cx="3591521" cy="2035810"/>
            <a:chOff x="0" y="3709528"/>
            <a:chExt cx="3785660" cy="1587538"/>
          </a:xfrm>
        </p:grpSpPr>
        <p:pic>
          <p:nvPicPr>
            <p:cNvPr id="314" name="Picture 6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417508" y="3709528"/>
              <a:ext cx="1368152" cy="1587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5" name="Picture 7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0" y="3717032"/>
              <a:ext cx="2398123" cy="1539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6" name="직사각형 315"/>
          <p:cNvSpPr/>
          <p:nvPr/>
        </p:nvSpPr>
        <p:spPr>
          <a:xfrm>
            <a:off x="13292418" y="16525499"/>
            <a:ext cx="6524624" cy="1928863"/>
          </a:xfrm>
          <a:prstGeom prst="rect">
            <a:avLst/>
          </a:prstGeom>
        </p:spPr>
        <p:txBody>
          <a:bodyPr wrap="square" lIns="84076" tIns="42038" rIns="84076" bIns="42038">
            <a:spAutoFit/>
          </a:bodyPr>
          <a:lstStyle/>
          <a:p>
            <a:pPr marL="93414" indent="-93414" algn="just">
              <a:buFont typeface="Arial" pitchFamily="34" charset="0"/>
              <a:buChar char="•"/>
            </a:pPr>
            <a:r>
              <a:rPr lang="ko-KR" altLang="en-US" sz="1997" dirty="0"/>
              <a:t> </a:t>
            </a:r>
            <a:r>
              <a:rPr lang="ko-KR" altLang="en-US" sz="1997" dirty="0" err="1"/>
              <a:t>멤브레인</a:t>
            </a:r>
            <a:r>
              <a:rPr lang="ko-KR" altLang="en-US" sz="1997" dirty="0"/>
              <a:t> 필터는 장기간 사용하면 막히기 때문에      지속가능성이 떨어짐</a:t>
            </a:r>
            <a:r>
              <a:rPr lang="en-US" altLang="ko-KR" sz="1997" dirty="0"/>
              <a:t>.</a:t>
            </a:r>
          </a:p>
          <a:p>
            <a:pPr marL="93414" indent="-93414" algn="just">
              <a:buFont typeface="Arial" pitchFamily="34" charset="0"/>
              <a:buChar char="•"/>
            </a:pPr>
            <a:r>
              <a:rPr lang="en-US" altLang="ko-KR" sz="1997" dirty="0"/>
              <a:t>​ </a:t>
            </a:r>
            <a:r>
              <a:rPr lang="ko-KR" altLang="en-US" sz="1997" dirty="0"/>
              <a:t>대량 정수가</a:t>
            </a:r>
            <a:r>
              <a:rPr lang="en-US" altLang="ko-KR" sz="1997" dirty="0"/>
              <a:t>(1000</a:t>
            </a:r>
            <a:r>
              <a:rPr lang="ko-KR" altLang="en-US" sz="1997" dirty="0"/>
              <a:t>리터를 넘어설 경우</a:t>
            </a:r>
            <a:r>
              <a:rPr lang="en-US" altLang="ko-KR" sz="1997" dirty="0"/>
              <a:t>) </a:t>
            </a:r>
            <a:r>
              <a:rPr lang="ko-KR" altLang="en-US" sz="1997" dirty="0"/>
              <a:t>불가함</a:t>
            </a:r>
            <a:r>
              <a:rPr lang="en-US" altLang="ko-KR" sz="1997" dirty="0"/>
              <a:t>.</a:t>
            </a:r>
          </a:p>
          <a:p>
            <a:pPr marL="93414" indent="-93414" algn="just">
              <a:buFont typeface="Arial" pitchFamily="34" charset="0"/>
              <a:buChar char="•"/>
            </a:pPr>
            <a:r>
              <a:rPr lang="ko-KR" altLang="en-US" sz="1997" dirty="0"/>
              <a:t> 현지에서 생산 및 재료를 구할 수 없음</a:t>
            </a:r>
            <a:r>
              <a:rPr lang="en-US" altLang="ko-KR" sz="1997" dirty="0"/>
              <a:t>. </a:t>
            </a:r>
          </a:p>
          <a:p>
            <a:pPr marL="93414" indent="-93414" algn="just">
              <a:buFont typeface="Arial" pitchFamily="34" charset="0"/>
              <a:buChar char="•"/>
            </a:pPr>
            <a:r>
              <a:rPr lang="ko-KR" altLang="en-US" sz="1997" dirty="0"/>
              <a:t> 다중 필터를 거쳐 정수되기 때문에 예상보다 많은     흡입력이 필요하여 노약자나 </a:t>
            </a:r>
            <a:r>
              <a:rPr lang="ko-KR" altLang="en-US" sz="1997" dirty="0" err="1"/>
              <a:t>영유아는</a:t>
            </a:r>
            <a:r>
              <a:rPr lang="ko-KR" altLang="en-US" sz="1997" dirty="0"/>
              <a:t> 사용하기 어려움</a:t>
            </a:r>
            <a:r>
              <a:rPr lang="en-US" altLang="ko-KR" sz="1997" dirty="0"/>
              <a:t>.</a:t>
            </a:r>
            <a:endParaRPr lang="ko-KR" altLang="en-US" sz="1997" dirty="0"/>
          </a:p>
        </p:txBody>
      </p:sp>
      <p:sp>
        <p:nvSpPr>
          <p:cNvPr id="317" name="직사각형 316"/>
          <p:cNvSpPr/>
          <p:nvPr/>
        </p:nvSpPr>
        <p:spPr>
          <a:xfrm>
            <a:off x="19810885" y="16787252"/>
            <a:ext cx="4872392" cy="1621536"/>
          </a:xfrm>
          <a:prstGeom prst="rect">
            <a:avLst/>
          </a:prstGeom>
        </p:spPr>
        <p:txBody>
          <a:bodyPr wrap="square" lIns="84076" tIns="42038" rIns="84076" bIns="42038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ko-KR" altLang="en-US" sz="1997" dirty="0"/>
              <a:t>내부를 씻기 힘듦</a:t>
            </a:r>
            <a:r>
              <a:rPr lang="en-US" altLang="ko-KR" sz="1997" dirty="0"/>
              <a:t>.</a:t>
            </a:r>
          </a:p>
          <a:p>
            <a:pPr marL="93414" indent="-93414" algn="just">
              <a:buFont typeface="Arial" pitchFamily="34" charset="0"/>
              <a:buChar char="•"/>
            </a:pPr>
            <a:r>
              <a:rPr lang="ko-KR" altLang="en-US" sz="1997" dirty="0"/>
              <a:t>개도국 사람들에게는 좀 비싼 수준임</a:t>
            </a:r>
            <a:r>
              <a:rPr lang="en-US" altLang="ko-KR" sz="1997" dirty="0"/>
              <a:t>.</a:t>
            </a:r>
          </a:p>
          <a:p>
            <a:pPr marL="93414" indent="-93414" algn="just">
              <a:buFont typeface="Arial" pitchFamily="34" charset="0"/>
              <a:buChar char="•"/>
            </a:pPr>
            <a:r>
              <a:rPr lang="ko-KR" altLang="en-US" sz="1997" dirty="0"/>
              <a:t>물을 직접 </a:t>
            </a:r>
            <a:r>
              <a:rPr lang="ko-KR" altLang="en-US" sz="1997" dirty="0" err="1"/>
              <a:t>퍼야해</a:t>
            </a:r>
            <a:r>
              <a:rPr lang="ko-KR" altLang="en-US" sz="1997" dirty="0"/>
              <a:t> 시간이 많이 소요됨</a:t>
            </a:r>
            <a:r>
              <a:rPr lang="en-US" altLang="ko-KR" sz="1997" dirty="0"/>
              <a:t>.</a:t>
            </a:r>
          </a:p>
          <a:p>
            <a:pPr marL="93414" indent="-93414" algn="just">
              <a:buFont typeface="Arial" pitchFamily="34" charset="0"/>
              <a:buChar char="•"/>
            </a:pPr>
            <a:r>
              <a:rPr lang="ko-KR" altLang="en-US" sz="1997" dirty="0"/>
              <a:t>주변의 해로운 부산물이 들어올 수 있음</a:t>
            </a:r>
            <a:r>
              <a:rPr lang="en-US" altLang="ko-KR" sz="1997" dirty="0"/>
              <a:t>.</a:t>
            </a:r>
          </a:p>
          <a:p>
            <a:pPr marL="93414" indent="-93414" algn="just">
              <a:buFont typeface="Arial" pitchFamily="34" charset="0"/>
              <a:buChar char="•"/>
            </a:pPr>
            <a:r>
              <a:rPr lang="ko-KR" altLang="en-US" sz="1997" dirty="0"/>
              <a:t>안에 물이 없을 때에도 큰 부피를 차지함</a:t>
            </a:r>
            <a:r>
              <a:rPr lang="en-US" altLang="ko-KR" sz="1997" dirty="0"/>
              <a:t>.</a:t>
            </a:r>
            <a:endParaRPr lang="ko-KR" altLang="en-US" sz="1997" dirty="0"/>
          </a:p>
        </p:txBody>
      </p:sp>
      <p:sp>
        <p:nvSpPr>
          <p:cNvPr id="318" name="직사각형 317"/>
          <p:cNvSpPr/>
          <p:nvPr/>
        </p:nvSpPr>
        <p:spPr>
          <a:xfrm>
            <a:off x="24663496" y="16779913"/>
            <a:ext cx="3817615" cy="1928863"/>
          </a:xfrm>
          <a:prstGeom prst="rect">
            <a:avLst/>
          </a:prstGeom>
        </p:spPr>
        <p:txBody>
          <a:bodyPr wrap="square" lIns="84076" tIns="42038" rIns="84076" bIns="42038">
            <a:spAutoFit/>
          </a:bodyPr>
          <a:lstStyle/>
          <a:p>
            <a:pPr marL="93414" indent="-93414">
              <a:buFont typeface="Arial" pitchFamily="34" charset="0"/>
              <a:buChar char="•"/>
            </a:pPr>
            <a:r>
              <a:rPr lang="ko-KR" altLang="en-US" sz="1997" dirty="0"/>
              <a:t>떨어뜨릴 경우 파손됨</a:t>
            </a:r>
            <a:r>
              <a:rPr lang="en-US" altLang="ko-KR" sz="1997" dirty="0"/>
              <a:t>.</a:t>
            </a:r>
          </a:p>
          <a:p>
            <a:pPr marL="93414" indent="-93414">
              <a:buFont typeface="Arial" pitchFamily="34" charset="0"/>
              <a:buChar char="•"/>
            </a:pPr>
            <a:r>
              <a:rPr lang="ko-KR" altLang="en-US" sz="1997" dirty="0"/>
              <a:t>여과 속도가 느려 밤에 물을 부어 놓고 아침에 모인 물을 마셔야 함</a:t>
            </a:r>
            <a:r>
              <a:rPr lang="en-US" altLang="ko-KR" sz="1997" dirty="0"/>
              <a:t>. </a:t>
            </a:r>
            <a:r>
              <a:rPr lang="ko-KR" altLang="en-US" sz="1997" dirty="0"/>
              <a:t>즉</a:t>
            </a:r>
            <a:r>
              <a:rPr lang="en-US" altLang="ko-KR" sz="1997" dirty="0"/>
              <a:t>, </a:t>
            </a:r>
            <a:r>
              <a:rPr lang="ko-KR" altLang="en-US" sz="1997" dirty="0"/>
              <a:t>긴 여과시간</a:t>
            </a:r>
            <a:endParaRPr lang="en-US" altLang="ko-KR" sz="1997" dirty="0"/>
          </a:p>
          <a:p>
            <a:pPr marL="93414" indent="-93414">
              <a:buFont typeface="Arial" pitchFamily="34" charset="0"/>
              <a:buChar char="•"/>
            </a:pPr>
            <a:r>
              <a:rPr lang="ko-KR" altLang="en-US" sz="1997" dirty="0"/>
              <a:t>휴대하기가 어려워 물을 마시기 위해서는 설치장소로 와야 함</a:t>
            </a:r>
            <a:r>
              <a:rPr lang="en-US" altLang="ko-KR" sz="1997" dirty="0"/>
              <a:t>.</a:t>
            </a:r>
            <a:endParaRPr lang="ko-KR" altLang="en-US" sz="1997" dirty="0"/>
          </a:p>
        </p:txBody>
      </p:sp>
      <p:grpSp>
        <p:nvGrpSpPr>
          <p:cNvPr id="12" name="그룹 331"/>
          <p:cNvGrpSpPr/>
          <p:nvPr/>
        </p:nvGrpSpPr>
        <p:grpSpPr>
          <a:xfrm>
            <a:off x="14353449" y="14084996"/>
            <a:ext cx="4224624" cy="2103904"/>
            <a:chOff x="16703700" y="14039479"/>
            <a:chExt cx="4752528" cy="2232248"/>
          </a:xfrm>
        </p:grpSpPr>
        <p:sp>
          <p:nvSpPr>
            <p:cNvPr id="331" name="직사각형 330"/>
            <p:cNvSpPr/>
            <p:nvPr/>
          </p:nvSpPr>
          <p:spPr>
            <a:xfrm>
              <a:off x="16703700" y="14039479"/>
              <a:ext cx="4752528" cy="22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179"/>
            </a:p>
          </p:txBody>
        </p:sp>
        <p:grpSp>
          <p:nvGrpSpPr>
            <p:cNvPr id="13" name="그룹 303"/>
            <p:cNvGrpSpPr/>
            <p:nvPr/>
          </p:nvGrpSpPr>
          <p:grpSpPr>
            <a:xfrm>
              <a:off x="16775708" y="14111487"/>
              <a:ext cx="4680520" cy="2160240"/>
              <a:chOff x="179512" y="0"/>
              <a:chExt cx="3966340" cy="1668614"/>
            </a:xfrm>
            <a:solidFill>
              <a:schemeClr val="bg1"/>
            </a:solidFill>
          </p:grpSpPr>
          <p:pic>
            <p:nvPicPr>
              <p:cNvPr id="305" name="Picture 2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1547664" y="0"/>
                <a:ext cx="2598188" cy="166861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6" name="Picture 3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179512" y="72009"/>
                <a:ext cx="1324038" cy="158417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307" name="TextBox 306"/>
          <p:cNvSpPr txBox="1"/>
          <p:nvPr/>
        </p:nvSpPr>
        <p:spPr>
          <a:xfrm>
            <a:off x="14811366" y="16188899"/>
            <a:ext cx="3213897" cy="421592"/>
          </a:xfrm>
          <a:prstGeom prst="rect">
            <a:avLst/>
          </a:prstGeom>
          <a:noFill/>
        </p:spPr>
        <p:txBody>
          <a:bodyPr wrap="none" lIns="84076" tIns="42038" rIns="84076" bIns="42038" rtlCol="0">
            <a:spAutoFit/>
          </a:bodyPr>
          <a:lstStyle/>
          <a:p>
            <a:r>
              <a:rPr lang="ko-KR" altLang="en-US" sz="2188" b="1" dirty="0"/>
              <a:t>생명의 빨대 </a:t>
            </a:r>
            <a:r>
              <a:rPr lang="en-US" altLang="ko-KR" sz="2188" b="1" dirty="0"/>
              <a:t>(Life Straw)</a:t>
            </a:r>
            <a:endParaRPr lang="ko-KR" altLang="en-US" sz="2188" b="1" dirty="0"/>
          </a:p>
        </p:txBody>
      </p:sp>
      <p:sp>
        <p:nvSpPr>
          <p:cNvPr id="167" name="자유형 166"/>
          <p:cNvSpPr/>
          <p:nvPr/>
        </p:nvSpPr>
        <p:spPr>
          <a:xfrm>
            <a:off x="423573" y="5542535"/>
            <a:ext cx="6563155" cy="871040"/>
          </a:xfrm>
          <a:custGeom>
            <a:avLst/>
            <a:gdLst>
              <a:gd name="connsiteX0" fmla="*/ 0 w 15121890"/>
              <a:gd name="connsiteY0" fmla="*/ 172203 h 1033200"/>
              <a:gd name="connsiteX1" fmla="*/ 50437 w 15121890"/>
              <a:gd name="connsiteY1" fmla="*/ 50437 h 1033200"/>
              <a:gd name="connsiteX2" fmla="*/ 172203 w 15121890"/>
              <a:gd name="connsiteY2" fmla="*/ 0 h 1033200"/>
              <a:gd name="connsiteX3" fmla="*/ 14949687 w 15121890"/>
              <a:gd name="connsiteY3" fmla="*/ 0 h 1033200"/>
              <a:gd name="connsiteX4" fmla="*/ 15071453 w 15121890"/>
              <a:gd name="connsiteY4" fmla="*/ 50437 h 1033200"/>
              <a:gd name="connsiteX5" fmla="*/ 15121890 w 15121890"/>
              <a:gd name="connsiteY5" fmla="*/ 172203 h 1033200"/>
              <a:gd name="connsiteX6" fmla="*/ 15121890 w 15121890"/>
              <a:gd name="connsiteY6" fmla="*/ 860997 h 1033200"/>
              <a:gd name="connsiteX7" fmla="*/ 15071453 w 15121890"/>
              <a:gd name="connsiteY7" fmla="*/ 982763 h 1033200"/>
              <a:gd name="connsiteX8" fmla="*/ 14949687 w 15121890"/>
              <a:gd name="connsiteY8" fmla="*/ 1033200 h 1033200"/>
              <a:gd name="connsiteX9" fmla="*/ 172203 w 15121890"/>
              <a:gd name="connsiteY9" fmla="*/ 1033200 h 1033200"/>
              <a:gd name="connsiteX10" fmla="*/ 50437 w 15121890"/>
              <a:gd name="connsiteY10" fmla="*/ 982763 h 1033200"/>
              <a:gd name="connsiteX11" fmla="*/ 0 w 15121890"/>
              <a:gd name="connsiteY11" fmla="*/ 860997 h 1033200"/>
              <a:gd name="connsiteX12" fmla="*/ 0 w 15121890"/>
              <a:gd name="connsiteY12" fmla="*/ 172203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121890" h="1033200">
                <a:moveTo>
                  <a:pt x="0" y="172203"/>
                </a:moveTo>
                <a:cubicBezTo>
                  <a:pt x="0" y="126532"/>
                  <a:pt x="18143" y="82731"/>
                  <a:pt x="50437" y="50437"/>
                </a:cubicBezTo>
                <a:cubicBezTo>
                  <a:pt x="82731" y="18143"/>
                  <a:pt x="126532" y="0"/>
                  <a:pt x="172203" y="0"/>
                </a:cubicBezTo>
                <a:lnTo>
                  <a:pt x="14949687" y="0"/>
                </a:lnTo>
                <a:cubicBezTo>
                  <a:pt x="14995358" y="0"/>
                  <a:pt x="15039159" y="18143"/>
                  <a:pt x="15071453" y="50437"/>
                </a:cubicBezTo>
                <a:cubicBezTo>
                  <a:pt x="15103747" y="82731"/>
                  <a:pt x="15121890" y="126532"/>
                  <a:pt x="15121890" y="172203"/>
                </a:cubicBezTo>
                <a:lnTo>
                  <a:pt x="15121890" y="860997"/>
                </a:lnTo>
                <a:cubicBezTo>
                  <a:pt x="15121890" y="906668"/>
                  <a:pt x="15103747" y="950469"/>
                  <a:pt x="15071453" y="982763"/>
                </a:cubicBezTo>
                <a:cubicBezTo>
                  <a:pt x="15039159" y="1015057"/>
                  <a:pt x="14995358" y="1033200"/>
                  <a:pt x="14949687" y="1033200"/>
                </a:cubicBezTo>
                <a:lnTo>
                  <a:pt x="172203" y="1033200"/>
                </a:lnTo>
                <a:cubicBezTo>
                  <a:pt x="126532" y="1033200"/>
                  <a:pt x="82731" y="1015057"/>
                  <a:pt x="50437" y="982763"/>
                </a:cubicBezTo>
                <a:cubicBezTo>
                  <a:pt x="18143" y="950469"/>
                  <a:pt x="0" y="906668"/>
                  <a:pt x="0" y="860997"/>
                </a:cubicBezTo>
                <a:lnTo>
                  <a:pt x="0" y="172203"/>
                </a:lnTo>
                <a:close/>
              </a:path>
            </a:pathLst>
          </a:custGeom>
          <a:solidFill>
            <a:srgbClr val="309030"/>
          </a:soli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3257024"/>
              <a:satOff val="11196"/>
              <a:lumOff val="-53726"/>
              <a:alphaOff val="0"/>
            </a:schemeClr>
          </a:fillRef>
          <a:effectRef idx="1">
            <a:schemeClr val="accent5">
              <a:hueOff val="3257024"/>
              <a:satOff val="11196"/>
              <a:lumOff val="-5372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23838" tIns="50585" rIns="623838" bIns="50585" numCol="1" spcCol="1228" anchor="ctr" anchorCtr="0">
            <a:noAutofit/>
          </a:bodyPr>
          <a:lstStyle/>
          <a:p>
            <a:pPr algn="ctr" defTabSz="1560281">
              <a:lnSpc>
                <a:spcPct val="90000"/>
              </a:lnSpc>
              <a:spcAft>
                <a:spcPct val="35000"/>
              </a:spcAft>
            </a:pPr>
            <a:r>
              <a:rPr kumimoji="0" lang="en-US" altLang="ko-KR" sz="4851" b="1" dirty="0">
                <a:solidFill>
                  <a:srgbClr val="FFFFFF"/>
                </a:solidFill>
                <a:latin typeface="Arial" pitchFamily="34" charset="0"/>
                <a:ea typeface="HY울릉도B" pitchFamily="18" charset="-127"/>
                <a:cs typeface="Arial" pitchFamily="34" charset="0"/>
              </a:rPr>
              <a:t>Background</a:t>
            </a:r>
          </a:p>
        </p:txBody>
      </p:sp>
      <p:sp>
        <p:nvSpPr>
          <p:cNvPr id="336" name="직사각형 335"/>
          <p:cNvSpPr/>
          <p:nvPr/>
        </p:nvSpPr>
        <p:spPr>
          <a:xfrm>
            <a:off x="13952146" y="20295460"/>
            <a:ext cx="14624537" cy="15202403"/>
          </a:xfrm>
          <a:prstGeom prst="rect">
            <a:avLst/>
          </a:prstGeom>
          <a:noFill/>
          <a:ln w="38100">
            <a:solidFill>
              <a:srgbClr val="309030"/>
            </a:solidFill>
          </a:ln>
        </p:spPr>
        <p:style>
          <a:lnRef idx="1">
            <a:schemeClr val="accent5">
              <a:hueOff val="3257024"/>
              <a:satOff val="11196"/>
              <a:lumOff val="-5372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7" name="자유형 166"/>
          <p:cNvSpPr/>
          <p:nvPr/>
        </p:nvSpPr>
        <p:spPr>
          <a:xfrm>
            <a:off x="14142669" y="19690662"/>
            <a:ext cx="6400235" cy="871040"/>
          </a:xfrm>
          <a:custGeom>
            <a:avLst/>
            <a:gdLst>
              <a:gd name="connsiteX0" fmla="*/ 0 w 15121890"/>
              <a:gd name="connsiteY0" fmla="*/ 172203 h 1033200"/>
              <a:gd name="connsiteX1" fmla="*/ 50437 w 15121890"/>
              <a:gd name="connsiteY1" fmla="*/ 50437 h 1033200"/>
              <a:gd name="connsiteX2" fmla="*/ 172203 w 15121890"/>
              <a:gd name="connsiteY2" fmla="*/ 0 h 1033200"/>
              <a:gd name="connsiteX3" fmla="*/ 14949687 w 15121890"/>
              <a:gd name="connsiteY3" fmla="*/ 0 h 1033200"/>
              <a:gd name="connsiteX4" fmla="*/ 15071453 w 15121890"/>
              <a:gd name="connsiteY4" fmla="*/ 50437 h 1033200"/>
              <a:gd name="connsiteX5" fmla="*/ 15121890 w 15121890"/>
              <a:gd name="connsiteY5" fmla="*/ 172203 h 1033200"/>
              <a:gd name="connsiteX6" fmla="*/ 15121890 w 15121890"/>
              <a:gd name="connsiteY6" fmla="*/ 860997 h 1033200"/>
              <a:gd name="connsiteX7" fmla="*/ 15071453 w 15121890"/>
              <a:gd name="connsiteY7" fmla="*/ 982763 h 1033200"/>
              <a:gd name="connsiteX8" fmla="*/ 14949687 w 15121890"/>
              <a:gd name="connsiteY8" fmla="*/ 1033200 h 1033200"/>
              <a:gd name="connsiteX9" fmla="*/ 172203 w 15121890"/>
              <a:gd name="connsiteY9" fmla="*/ 1033200 h 1033200"/>
              <a:gd name="connsiteX10" fmla="*/ 50437 w 15121890"/>
              <a:gd name="connsiteY10" fmla="*/ 982763 h 1033200"/>
              <a:gd name="connsiteX11" fmla="*/ 0 w 15121890"/>
              <a:gd name="connsiteY11" fmla="*/ 860997 h 1033200"/>
              <a:gd name="connsiteX12" fmla="*/ 0 w 15121890"/>
              <a:gd name="connsiteY12" fmla="*/ 172203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121890" h="1033200">
                <a:moveTo>
                  <a:pt x="0" y="172203"/>
                </a:moveTo>
                <a:cubicBezTo>
                  <a:pt x="0" y="126532"/>
                  <a:pt x="18143" y="82731"/>
                  <a:pt x="50437" y="50437"/>
                </a:cubicBezTo>
                <a:cubicBezTo>
                  <a:pt x="82731" y="18143"/>
                  <a:pt x="126532" y="0"/>
                  <a:pt x="172203" y="0"/>
                </a:cubicBezTo>
                <a:lnTo>
                  <a:pt x="14949687" y="0"/>
                </a:lnTo>
                <a:cubicBezTo>
                  <a:pt x="14995358" y="0"/>
                  <a:pt x="15039159" y="18143"/>
                  <a:pt x="15071453" y="50437"/>
                </a:cubicBezTo>
                <a:cubicBezTo>
                  <a:pt x="15103747" y="82731"/>
                  <a:pt x="15121890" y="126532"/>
                  <a:pt x="15121890" y="172203"/>
                </a:cubicBezTo>
                <a:lnTo>
                  <a:pt x="15121890" y="860997"/>
                </a:lnTo>
                <a:cubicBezTo>
                  <a:pt x="15121890" y="906668"/>
                  <a:pt x="15103747" y="950469"/>
                  <a:pt x="15071453" y="982763"/>
                </a:cubicBezTo>
                <a:cubicBezTo>
                  <a:pt x="15039159" y="1015057"/>
                  <a:pt x="14995358" y="1033200"/>
                  <a:pt x="14949687" y="1033200"/>
                </a:cubicBezTo>
                <a:lnTo>
                  <a:pt x="172203" y="1033200"/>
                </a:lnTo>
                <a:cubicBezTo>
                  <a:pt x="126532" y="1033200"/>
                  <a:pt x="82731" y="1015057"/>
                  <a:pt x="50437" y="982763"/>
                </a:cubicBezTo>
                <a:cubicBezTo>
                  <a:pt x="18143" y="950469"/>
                  <a:pt x="0" y="906668"/>
                  <a:pt x="0" y="860997"/>
                </a:cubicBezTo>
                <a:lnTo>
                  <a:pt x="0" y="172203"/>
                </a:lnTo>
                <a:close/>
              </a:path>
            </a:pathLst>
          </a:custGeom>
          <a:solidFill>
            <a:srgbClr val="309030"/>
          </a:soli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3257024"/>
              <a:satOff val="11196"/>
              <a:lumOff val="-53726"/>
              <a:alphaOff val="0"/>
            </a:schemeClr>
          </a:fillRef>
          <a:effectRef idx="1">
            <a:schemeClr val="accent5">
              <a:hueOff val="3257024"/>
              <a:satOff val="11196"/>
              <a:lumOff val="-5372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23838" tIns="50585" rIns="623838" bIns="50585" numCol="1" spcCol="1228" anchor="ctr" anchorCtr="0">
            <a:noAutofit/>
          </a:bodyPr>
          <a:lstStyle/>
          <a:p>
            <a:pPr algn="ctr" defTabSz="1560281">
              <a:lnSpc>
                <a:spcPct val="90000"/>
              </a:lnSpc>
              <a:spcAft>
                <a:spcPct val="35000"/>
              </a:spcAft>
            </a:pPr>
            <a:r>
              <a:rPr kumimoji="0" lang="en-US" altLang="ko-KR" sz="4851" b="1" dirty="0">
                <a:solidFill>
                  <a:srgbClr val="FFFFFF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Results</a:t>
            </a:r>
            <a:endParaRPr kumimoji="0" lang="ko-KR" altLang="en-US" sz="4851" b="1" dirty="0">
              <a:solidFill>
                <a:srgbClr val="FFFFFF"/>
              </a:solidFill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39" name="직사각형 338"/>
          <p:cNvSpPr/>
          <p:nvPr/>
        </p:nvSpPr>
        <p:spPr>
          <a:xfrm>
            <a:off x="702188" y="20906270"/>
            <a:ext cx="3712549" cy="582597"/>
          </a:xfrm>
          <a:prstGeom prst="rect">
            <a:avLst/>
          </a:prstGeom>
        </p:spPr>
        <p:txBody>
          <a:bodyPr wrap="square" lIns="84076" tIns="42038" rIns="84076" bIns="42038">
            <a:spAutoFit/>
          </a:bodyPr>
          <a:lstStyle/>
          <a:p>
            <a:pPr marL="458532" indent="-458532">
              <a:buFont typeface="Wingdings" panose="05000000000000000000" pitchFamily="2" charset="2"/>
              <a:buChar char="ü"/>
            </a:pPr>
            <a:r>
              <a:rPr lang="ko-KR" altLang="en-US" sz="323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아이디어 발상</a:t>
            </a:r>
            <a:endParaRPr lang="en-US" altLang="ko-KR" sz="3234" dirty="0">
              <a:solidFill>
                <a:srgbClr val="C00000"/>
              </a:solidFill>
              <a:latin typeface="HY울릉도B" pitchFamily="18" charset="-127"/>
              <a:ea typeface="HY울릉도B" pitchFamily="18" charset="-127"/>
              <a:cs typeface="Segoe UI Black" pitchFamily="34" charset="0"/>
            </a:endParaRPr>
          </a:p>
        </p:txBody>
      </p:sp>
      <p:sp>
        <p:nvSpPr>
          <p:cNvPr id="858" name="직사각형 857"/>
          <p:cNvSpPr/>
          <p:nvPr/>
        </p:nvSpPr>
        <p:spPr>
          <a:xfrm>
            <a:off x="574169" y="25657021"/>
            <a:ext cx="6336937" cy="582597"/>
          </a:xfrm>
          <a:prstGeom prst="rect">
            <a:avLst/>
          </a:prstGeom>
        </p:spPr>
        <p:txBody>
          <a:bodyPr wrap="square" lIns="84076" tIns="42038" rIns="84076" bIns="42038">
            <a:spAutoFit/>
          </a:bodyPr>
          <a:lstStyle/>
          <a:p>
            <a:pPr marL="458532" indent="-458532">
              <a:buFont typeface="Wingdings" panose="05000000000000000000" pitchFamily="2" charset="2"/>
              <a:buChar char="ü"/>
            </a:pPr>
            <a:r>
              <a:rPr lang="ko-KR" altLang="en-US" sz="3234" dirty="0">
                <a:solidFill>
                  <a:srgbClr val="C00000"/>
                </a:solidFill>
                <a:latin typeface="HY울릉도B" pitchFamily="18" charset="-127"/>
                <a:ea typeface="HY울릉도B" pitchFamily="18" charset="-127"/>
                <a:cs typeface="Segoe UI Black" pitchFamily="34" charset="0"/>
              </a:rPr>
              <a:t>아이디어 구상 및 만들기 접근</a:t>
            </a:r>
            <a:endParaRPr lang="en-US" altLang="ko-KR" sz="3234" dirty="0">
              <a:solidFill>
                <a:srgbClr val="C00000"/>
              </a:solidFill>
              <a:latin typeface="HY울릉도B" pitchFamily="18" charset="-127"/>
              <a:ea typeface="HY울릉도B" pitchFamily="18" charset="-127"/>
              <a:cs typeface="Segoe UI Black" pitchFamily="34" charset="0"/>
            </a:endParaRPr>
          </a:p>
        </p:txBody>
      </p:sp>
      <p:sp>
        <p:nvSpPr>
          <p:cNvPr id="1092" name="직사각형 1091"/>
          <p:cNvSpPr/>
          <p:nvPr/>
        </p:nvSpPr>
        <p:spPr>
          <a:xfrm>
            <a:off x="178933" y="36577696"/>
            <a:ext cx="28385042" cy="5976951"/>
          </a:xfrm>
          <a:prstGeom prst="rect">
            <a:avLst/>
          </a:prstGeom>
          <a:noFill/>
          <a:ln w="38100">
            <a:solidFill>
              <a:srgbClr val="309030"/>
            </a:solidFill>
          </a:ln>
        </p:spPr>
        <p:style>
          <a:lnRef idx="1">
            <a:schemeClr val="accent5">
              <a:hueOff val="3257024"/>
              <a:satOff val="11196"/>
              <a:lumOff val="-5372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84076" tIns="42038" rIns="84076" bIns="42038"/>
          <a:lstStyle/>
          <a:p>
            <a:pPr>
              <a:lnSpc>
                <a:spcPts val="2758"/>
              </a:lnSpc>
            </a:pPr>
            <a:endParaRPr lang="ko-KR" altLang="en-US" sz="8179" dirty="0"/>
          </a:p>
        </p:txBody>
      </p:sp>
      <p:sp>
        <p:nvSpPr>
          <p:cNvPr id="89" name="자유형 166"/>
          <p:cNvSpPr/>
          <p:nvPr/>
        </p:nvSpPr>
        <p:spPr>
          <a:xfrm>
            <a:off x="475970" y="36385584"/>
            <a:ext cx="6563155" cy="871040"/>
          </a:xfrm>
          <a:custGeom>
            <a:avLst/>
            <a:gdLst>
              <a:gd name="connsiteX0" fmla="*/ 0 w 15121890"/>
              <a:gd name="connsiteY0" fmla="*/ 172203 h 1033200"/>
              <a:gd name="connsiteX1" fmla="*/ 50437 w 15121890"/>
              <a:gd name="connsiteY1" fmla="*/ 50437 h 1033200"/>
              <a:gd name="connsiteX2" fmla="*/ 172203 w 15121890"/>
              <a:gd name="connsiteY2" fmla="*/ 0 h 1033200"/>
              <a:gd name="connsiteX3" fmla="*/ 14949687 w 15121890"/>
              <a:gd name="connsiteY3" fmla="*/ 0 h 1033200"/>
              <a:gd name="connsiteX4" fmla="*/ 15071453 w 15121890"/>
              <a:gd name="connsiteY4" fmla="*/ 50437 h 1033200"/>
              <a:gd name="connsiteX5" fmla="*/ 15121890 w 15121890"/>
              <a:gd name="connsiteY5" fmla="*/ 172203 h 1033200"/>
              <a:gd name="connsiteX6" fmla="*/ 15121890 w 15121890"/>
              <a:gd name="connsiteY6" fmla="*/ 860997 h 1033200"/>
              <a:gd name="connsiteX7" fmla="*/ 15071453 w 15121890"/>
              <a:gd name="connsiteY7" fmla="*/ 982763 h 1033200"/>
              <a:gd name="connsiteX8" fmla="*/ 14949687 w 15121890"/>
              <a:gd name="connsiteY8" fmla="*/ 1033200 h 1033200"/>
              <a:gd name="connsiteX9" fmla="*/ 172203 w 15121890"/>
              <a:gd name="connsiteY9" fmla="*/ 1033200 h 1033200"/>
              <a:gd name="connsiteX10" fmla="*/ 50437 w 15121890"/>
              <a:gd name="connsiteY10" fmla="*/ 982763 h 1033200"/>
              <a:gd name="connsiteX11" fmla="*/ 0 w 15121890"/>
              <a:gd name="connsiteY11" fmla="*/ 860997 h 1033200"/>
              <a:gd name="connsiteX12" fmla="*/ 0 w 15121890"/>
              <a:gd name="connsiteY12" fmla="*/ 172203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121890" h="1033200">
                <a:moveTo>
                  <a:pt x="0" y="172203"/>
                </a:moveTo>
                <a:cubicBezTo>
                  <a:pt x="0" y="126532"/>
                  <a:pt x="18143" y="82731"/>
                  <a:pt x="50437" y="50437"/>
                </a:cubicBezTo>
                <a:cubicBezTo>
                  <a:pt x="82731" y="18143"/>
                  <a:pt x="126532" y="0"/>
                  <a:pt x="172203" y="0"/>
                </a:cubicBezTo>
                <a:lnTo>
                  <a:pt x="14949687" y="0"/>
                </a:lnTo>
                <a:cubicBezTo>
                  <a:pt x="14995358" y="0"/>
                  <a:pt x="15039159" y="18143"/>
                  <a:pt x="15071453" y="50437"/>
                </a:cubicBezTo>
                <a:cubicBezTo>
                  <a:pt x="15103747" y="82731"/>
                  <a:pt x="15121890" y="126532"/>
                  <a:pt x="15121890" y="172203"/>
                </a:cubicBezTo>
                <a:lnTo>
                  <a:pt x="15121890" y="860997"/>
                </a:lnTo>
                <a:cubicBezTo>
                  <a:pt x="15121890" y="906668"/>
                  <a:pt x="15103747" y="950469"/>
                  <a:pt x="15071453" y="982763"/>
                </a:cubicBezTo>
                <a:cubicBezTo>
                  <a:pt x="15039159" y="1015057"/>
                  <a:pt x="14995358" y="1033200"/>
                  <a:pt x="14949687" y="1033200"/>
                </a:cubicBezTo>
                <a:lnTo>
                  <a:pt x="172203" y="1033200"/>
                </a:lnTo>
                <a:cubicBezTo>
                  <a:pt x="126532" y="1033200"/>
                  <a:pt x="82731" y="1015057"/>
                  <a:pt x="50437" y="982763"/>
                </a:cubicBezTo>
                <a:cubicBezTo>
                  <a:pt x="18143" y="950469"/>
                  <a:pt x="0" y="906668"/>
                  <a:pt x="0" y="860997"/>
                </a:cubicBezTo>
                <a:lnTo>
                  <a:pt x="0" y="172203"/>
                </a:lnTo>
                <a:close/>
              </a:path>
            </a:pathLst>
          </a:custGeom>
          <a:solidFill>
            <a:srgbClr val="309030"/>
          </a:soli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3257024"/>
              <a:satOff val="11196"/>
              <a:lumOff val="-53726"/>
              <a:alphaOff val="0"/>
            </a:schemeClr>
          </a:fillRef>
          <a:effectRef idx="1">
            <a:schemeClr val="accent5">
              <a:hueOff val="3257024"/>
              <a:satOff val="11196"/>
              <a:lumOff val="-5372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23838" tIns="50585" rIns="623838" bIns="50585" numCol="1" spcCol="1228" anchor="ctr" anchorCtr="0">
            <a:noAutofit/>
          </a:bodyPr>
          <a:lstStyle/>
          <a:p>
            <a:pPr algn="ctr" defTabSz="1560281">
              <a:lnSpc>
                <a:spcPct val="90000"/>
              </a:lnSpc>
              <a:spcAft>
                <a:spcPct val="35000"/>
              </a:spcAft>
            </a:pPr>
            <a:r>
              <a:rPr kumimoji="0" lang="en-US" altLang="ko-KR" sz="4851" b="1" dirty="0">
                <a:solidFill>
                  <a:srgbClr val="FFFFFF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Discussion</a:t>
            </a:r>
            <a:endParaRPr kumimoji="0" lang="ko-KR" altLang="en-US" sz="4851" b="1" dirty="0">
              <a:solidFill>
                <a:srgbClr val="FFFFFF"/>
              </a:solidFill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75" name="직사각형 474"/>
          <p:cNvSpPr/>
          <p:nvPr/>
        </p:nvSpPr>
        <p:spPr>
          <a:xfrm>
            <a:off x="11455163" y="17253261"/>
            <a:ext cx="2088312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78" dirty="0"/>
              <a:t>(WHO,2004).</a:t>
            </a:r>
            <a:r>
              <a:rPr lang="en-US" altLang="ko-KR" sz="8370" dirty="0"/>
              <a:t> </a:t>
            </a:r>
            <a:endParaRPr lang="ko-KR" altLang="en-US" sz="8179" dirty="0"/>
          </a:p>
        </p:txBody>
      </p:sp>
      <p:sp>
        <p:nvSpPr>
          <p:cNvPr id="6" name="TextBox 5"/>
          <p:cNvSpPr txBox="1"/>
          <p:nvPr/>
        </p:nvSpPr>
        <p:spPr>
          <a:xfrm>
            <a:off x="18235626" y="29186042"/>
            <a:ext cx="8476004" cy="536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83" dirty="0"/>
          </a:p>
          <a:p>
            <a:r>
              <a:rPr lang="en-US" altLang="ko-KR" sz="2283" dirty="0"/>
              <a:t>1</a:t>
            </a:r>
            <a:r>
              <a:rPr lang="ko-KR" altLang="en-US" sz="2283" dirty="0"/>
              <a:t>단계</a:t>
            </a:r>
            <a:r>
              <a:rPr lang="en-US" altLang="ko-KR" sz="2283" dirty="0"/>
              <a:t>(</a:t>
            </a:r>
            <a:r>
              <a:rPr lang="ko-KR" altLang="en-US" sz="2283" b="1" dirty="0"/>
              <a:t>섬유 필터</a:t>
            </a:r>
            <a:r>
              <a:rPr lang="en-US" altLang="ko-KR" sz="2283" dirty="0"/>
              <a:t>)</a:t>
            </a:r>
            <a:r>
              <a:rPr lang="ko-KR" altLang="en-US" sz="2283" dirty="0"/>
              <a:t> </a:t>
            </a:r>
            <a:r>
              <a:rPr lang="en-US" altLang="ko-KR" sz="2283" dirty="0"/>
              <a:t>: </a:t>
            </a:r>
            <a:r>
              <a:rPr lang="ko-KR" altLang="en-US" sz="2283" dirty="0"/>
              <a:t>물속의 먼지</a:t>
            </a:r>
            <a:r>
              <a:rPr lang="en-US" altLang="ko-KR" sz="2283" dirty="0"/>
              <a:t>, </a:t>
            </a:r>
            <a:r>
              <a:rPr lang="ko-KR" altLang="en-US" sz="2283" dirty="0"/>
              <a:t>찌꺼기 등 </a:t>
            </a:r>
            <a:r>
              <a:rPr lang="ko-KR" altLang="en-US" sz="2283" b="1" dirty="0"/>
              <a:t>입자가 큰</a:t>
            </a:r>
            <a:r>
              <a:rPr lang="ko-KR" altLang="en-US" sz="2283" dirty="0"/>
              <a:t> 이물질을 거름</a:t>
            </a:r>
            <a:endParaRPr lang="en-US" altLang="ko-KR" sz="2283" dirty="0"/>
          </a:p>
          <a:p>
            <a:endParaRPr lang="en-US" altLang="ko-KR" sz="2283" dirty="0"/>
          </a:p>
          <a:p>
            <a:endParaRPr lang="en-US" altLang="ko-KR" sz="2283" dirty="0"/>
          </a:p>
          <a:p>
            <a:r>
              <a:rPr lang="en-US" altLang="ko-KR" sz="2283" dirty="0"/>
              <a:t>2</a:t>
            </a:r>
            <a:r>
              <a:rPr lang="ko-KR" altLang="en-US" sz="2283" dirty="0"/>
              <a:t>단계</a:t>
            </a:r>
            <a:r>
              <a:rPr lang="en-US" altLang="ko-KR" sz="2283" dirty="0"/>
              <a:t>(</a:t>
            </a:r>
            <a:r>
              <a:rPr lang="ko-KR" altLang="en-US" sz="2283" b="1" dirty="0" err="1"/>
              <a:t>폴리에스터</a:t>
            </a:r>
            <a:r>
              <a:rPr lang="ko-KR" altLang="en-US" sz="2283" b="1" dirty="0"/>
              <a:t> 필터</a:t>
            </a:r>
            <a:r>
              <a:rPr lang="en-US" altLang="ko-KR" sz="2283" dirty="0"/>
              <a:t>) : </a:t>
            </a:r>
            <a:r>
              <a:rPr lang="ko-KR" altLang="en-US" sz="2283" dirty="0"/>
              <a:t>섬유 필터로 걸러지지 않은 </a:t>
            </a:r>
            <a:r>
              <a:rPr lang="ko-KR" altLang="en-US" sz="2283" b="1" dirty="0"/>
              <a:t>작은 이물질</a:t>
            </a:r>
            <a:r>
              <a:rPr lang="ko-KR" altLang="en-US" sz="2283" dirty="0"/>
              <a:t> 거름</a:t>
            </a:r>
          </a:p>
          <a:p>
            <a:endParaRPr lang="en-US" altLang="ko-KR" sz="2283" dirty="0"/>
          </a:p>
          <a:p>
            <a:endParaRPr lang="en-US" altLang="ko-KR" sz="2283" dirty="0"/>
          </a:p>
          <a:p>
            <a:r>
              <a:rPr lang="en-US" altLang="ko-KR" sz="2283" dirty="0"/>
              <a:t>3</a:t>
            </a:r>
            <a:r>
              <a:rPr lang="ko-KR" altLang="en-US" sz="2283" dirty="0"/>
              <a:t>단계</a:t>
            </a:r>
            <a:r>
              <a:rPr lang="en-US" altLang="ko-KR" sz="2283" dirty="0"/>
              <a:t>(</a:t>
            </a:r>
            <a:r>
              <a:rPr lang="ko-KR" altLang="en-US" sz="2283" b="1" dirty="0"/>
              <a:t>아이오딘 수지 알갱이</a:t>
            </a:r>
            <a:r>
              <a:rPr lang="en-US" altLang="ko-KR" sz="2283" dirty="0"/>
              <a:t>)</a:t>
            </a:r>
            <a:r>
              <a:rPr lang="ko-KR" altLang="en-US" sz="2283" dirty="0"/>
              <a:t> </a:t>
            </a:r>
            <a:r>
              <a:rPr lang="en-US" altLang="ko-KR" sz="2283" dirty="0"/>
              <a:t>: </a:t>
            </a:r>
            <a:r>
              <a:rPr lang="ko-KR" altLang="en-US" sz="2283" dirty="0" err="1"/>
              <a:t>아이오딘이</a:t>
            </a:r>
            <a:r>
              <a:rPr lang="ko-KR" altLang="en-US" sz="2283" dirty="0"/>
              <a:t> </a:t>
            </a:r>
            <a:r>
              <a:rPr lang="ko-KR" altLang="en-US" sz="2283" b="1" dirty="0"/>
              <a:t>세균</a:t>
            </a:r>
            <a:r>
              <a:rPr lang="en-US" altLang="ko-KR" sz="2283" b="1" dirty="0"/>
              <a:t>, </a:t>
            </a:r>
            <a:r>
              <a:rPr lang="ko-KR" altLang="en-US" sz="2283" b="1" dirty="0"/>
              <a:t>바이러스</a:t>
            </a:r>
            <a:r>
              <a:rPr lang="en-US" altLang="ko-KR" sz="2283" b="1" dirty="0"/>
              <a:t>, </a:t>
            </a:r>
            <a:r>
              <a:rPr lang="ko-KR" altLang="en-US" sz="2283" b="1" dirty="0"/>
              <a:t>기생충</a:t>
            </a:r>
            <a:r>
              <a:rPr lang="ko-KR" altLang="en-US" sz="2283" dirty="0"/>
              <a:t>을 제거</a:t>
            </a:r>
            <a:endParaRPr lang="en-US" altLang="ko-KR" sz="2283" dirty="0"/>
          </a:p>
          <a:p>
            <a:endParaRPr lang="en-US" altLang="ko-KR" sz="2283" dirty="0"/>
          </a:p>
          <a:p>
            <a:endParaRPr lang="en-US" altLang="ko-KR" sz="2283" dirty="0"/>
          </a:p>
          <a:p>
            <a:endParaRPr lang="en-US" altLang="ko-KR" sz="2283" dirty="0"/>
          </a:p>
          <a:p>
            <a:r>
              <a:rPr lang="en-US" altLang="ko-KR" sz="2283" dirty="0"/>
              <a:t>4</a:t>
            </a:r>
            <a:r>
              <a:rPr lang="ko-KR" altLang="en-US" sz="2283" dirty="0"/>
              <a:t>단계</a:t>
            </a:r>
            <a:r>
              <a:rPr lang="en-US" altLang="ko-KR" sz="2283" dirty="0"/>
              <a:t>(</a:t>
            </a:r>
            <a:r>
              <a:rPr lang="ko-KR" altLang="en-US" sz="2283" b="1" dirty="0"/>
              <a:t>활성탄 가루 </a:t>
            </a:r>
            <a:r>
              <a:rPr lang="en-US" altLang="ko-KR" sz="2283" dirty="0"/>
              <a:t>) : </a:t>
            </a:r>
            <a:r>
              <a:rPr lang="ko-KR" altLang="en-US" sz="2283" b="1" dirty="0"/>
              <a:t>남아있는 이물질과 </a:t>
            </a:r>
            <a:r>
              <a:rPr lang="ko-KR" altLang="en-US" sz="2283" b="1" dirty="0" err="1"/>
              <a:t>아이오딘을</a:t>
            </a:r>
            <a:r>
              <a:rPr lang="ko-KR" altLang="en-US" sz="2283" b="1" dirty="0"/>
              <a:t> 흡착</a:t>
            </a:r>
            <a:endParaRPr lang="en-US" altLang="ko-KR" sz="2283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38112" y="27336825"/>
            <a:ext cx="4301424" cy="1351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179" dirty="0"/>
          </a:p>
        </p:txBody>
      </p:sp>
      <p:sp>
        <p:nvSpPr>
          <p:cNvPr id="14" name="TextBox 13"/>
          <p:cNvSpPr txBox="1"/>
          <p:nvPr/>
        </p:nvSpPr>
        <p:spPr>
          <a:xfrm>
            <a:off x="14674170" y="33089944"/>
            <a:ext cx="5273693" cy="35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712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983065" y="27481779"/>
            <a:ext cx="4301424" cy="1351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179" dirty="0"/>
          </a:p>
        </p:txBody>
      </p:sp>
      <p:sp>
        <p:nvSpPr>
          <p:cNvPr id="98" name="TextBox 97"/>
          <p:cNvSpPr txBox="1"/>
          <p:nvPr/>
        </p:nvSpPr>
        <p:spPr>
          <a:xfrm>
            <a:off x="2128019" y="27626732"/>
            <a:ext cx="4301424" cy="1351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179" dirty="0"/>
          </a:p>
        </p:txBody>
      </p:sp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950" y="21926152"/>
            <a:ext cx="3244856" cy="4070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6363" y="21926153"/>
            <a:ext cx="3049014" cy="409934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02" name="Picture 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172" y="21946183"/>
            <a:ext cx="2808070" cy="4030856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0" name="TextBox 19"/>
          <p:cNvSpPr txBox="1"/>
          <p:nvPr/>
        </p:nvSpPr>
        <p:spPr>
          <a:xfrm>
            <a:off x="14645773" y="26302544"/>
            <a:ext cx="4118435" cy="11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83" dirty="0"/>
              <a:t>구성 </a:t>
            </a:r>
            <a:r>
              <a:rPr lang="en-US" altLang="ko-KR" sz="2283" dirty="0"/>
              <a:t>:</a:t>
            </a:r>
          </a:p>
          <a:p>
            <a:r>
              <a:rPr lang="ko-KR" altLang="en-US" sz="2283" dirty="0"/>
              <a:t>물컵</a:t>
            </a:r>
            <a:endParaRPr lang="en-US" altLang="ko-KR" sz="2283" dirty="0"/>
          </a:p>
          <a:p>
            <a:r>
              <a:rPr lang="ko-KR" altLang="en-US" sz="2283" dirty="0" err="1"/>
              <a:t>정수컵</a:t>
            </a:r>
            <a:r>
              <a:rPr lang="en-US" altLang="ko-KR" sz="2283" dirty="0"/>
              <a:t>(</a:t>
            </a:r>
            <a:r>
              <a:rPr lang="ko-KR" altLang="en-US" sz="2283" dirty="0"/>
              <a:t>손잡이</a:t>
            </a:r>
            <a:r>
              <a:rPr lang="en-US" altLang="ko-KR" sz="2283" dirty="0"/>
              <a:t>, </a:t>
            </a:r>
            <a:r>
              <a:rPr lang="ko-KR" altLang="en-US" sz="2283" dirty="0"/>
              <a:t>필터</a:t>
            </a:r>
            <a:r>
              <a:rPr lang="en-US" altLang="ko-KR" sz="2283" dirty="0"/>
              <a:t>, </a:t>
            </a:r>
            <a:r>
              <a:rPr lang="ko-KR" altLang="en-US" sz="2283" dirty="0"/>
              <a:t>캡 포함</a:t>
            </a:r>
            <a:r>
              <a:rPr lang="en-US" altLang="ko-KR" sz="2283" dirty="0"/>
              <a:t>)</a:t>
            </a:r>
            <a:endParaRPr lang="ko-KR" altLang="en-US" sz="2283" dirty="0"/>
          </a:p>
        </p:txBody>
      </p:sp>
      <p:sp>
        <p:nvSpPr>
          <p:cNvPr id="107" name="TextBox 106"/>
          <p:cNvSpPr txBox="1"/>
          <p:nvPr/>
        </p:nvSpPr>
        <p:spPr>
          <a:xfrm>
            <a:off x="20089759" y="26434275"/>
            <a:ext cx="2553904" cy="443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83" dirty="0"/>
              <a:t>사용시</a:t>
            </a:r>
            <a:r>
              <a:rPr lang="en-US" altLang="ko-KR" sz="2283" dirty="0"/>
              <a:t>(</a:t>
            </a:r>
            <a:r>
              <a:rPr lang="ko-KR" altLang="en-US" sz="2283" dirty="0"/>
              <a:t>정수할 때</a:t>
            </a:r>
            <a:r>
              <a:rPr lang="en-US" altLang="ko-KR" sz="2283" dirty="0"/>
              <a:t>)</a:t>
            </a:r>
            <a:endParaRPr lang="ko-KR" altLang="en-US" sz="2283" dirty="0"/>
          </a:p>
        </p:txBody>
      </p:sp>
      <p:sp>
        <p:nvSpPr>
          <p:cNvPr id="108" name="TextBox 107"/>
          <p:cNvSpPr txBox="1"/>
          <p:nvPr/>
        </p:nvSpPr>
        <p:spPr>
          <a:xfrm>
            <a:off x="25221557" y="26490652"/>
            <a:ext cx="1064715" cy="443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83"/>
              <a:t>휴대시</a:t>
            </a:r>
            <a:endParaRPr lang="ko-KR" altLang="en-US" sz="2283" dirty="0"/>
          </a:p>
        </p:txBody>
      </p:sp>
      <p:pic>
        <p:nvPicPr>
          <p:cNvPr id="1028" name="Picture 4" descr="C:\Users\user\Desktop\R0x640.jp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91"/>
          <a:stretch/>
        </p:blipFill>
        <p:spPr bwMode="auto">
          <a:xfrm>
            <a:off x="14613814" y="29186042"/>
            <a:ext cx="2696498" cy="115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C:\Users\user\Desktop\R0x640.jp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7" b="66988"/>
          <a:stretch/>
        </p:blipFill>
        <p:spPr bwMode="auto">
          <a:xfrm>
            <a:off x="14618896" y="30487343"/>
            <a:ext cx="2723890" cy="112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C:\Users\user\Desktop\R0x640.jp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24" b="31929"/>
          <a:stretch/>
        </p:blipFill>
        <p:spPr bwMode="auto">
          <a:xfrm>
            <a:off x="14635005" y="31720154"/>
            <a:ext cx="2089745" cy="193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C:\Users\user\Desktop\R0x640.jp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03" b="8225"/>
          <a:stretch/>
        </p:blipFill>
        <p:spPr bwMode="auto">
          <a:xfrm>
            <a:off x="14602581" y="33774840"/>
            <a:ext cx="2089745" cy="11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1E9A34C0-CCFA-4C8A-BAF5-EF45D469EC2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8178" y="21635342"/>
            <a:ext cx="3985343" cy="333571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4FC75408-7C4A-4267-B536-B88335926AA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91326" y="21640754"/>
            <a:ext cx="4032430" cy="3181285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CF4D9E7C-E6BF-47F3-A3A8-3B1DD6977EDB}"/>
              </a:ext>
            </a:extLst>
          </p:cNvPr>
          <p:cNvSpPr txBox="1"/>
          <p:nvPr/>
        </p:nvSpPr>
        <p:spPr>
          <a:xfrm>
            <a:off x="8791561" y="21686606"/>
            <a:ext cx="4708724" cy="301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78" dirty="0"/>
              <a:t>우리는 식수와 기본위생 결핍으로 시달리는 심각성을 인지하고 식수 문제를 해결할 수 있는 물건을 만들자는 아이디어를 냈다</a:t>
            </a:r>
            <a:r>
              <a:rPr lang="en-US" altLang="ko-KR" sz="2378" dirty="0"/>
              <a:t>. </a:t>
            </a:r>
            <a:r>
              <a:rPr lang="ko-KR" altLang="en-US" sz="2378" dirty="0"/>
              <a:t>그동안에 꽤 많은 적정기술 제품들이 있었는데</a:t>
            </a:r>
            <a:r>
              <a:rPr lang="en-US" altLang="ko-KR" sz="2378" dirty="0"/>
              <a:t>, </a:t>
            </a:r>
            <a:r>
              <a:rPr lang="ko-KR" altLang="en-US" sz="2378" dirty="0"/>
              <a:t>이들 대부분이 값비싸고 사용이 불편해 보였다</a:t>
            </a:r>
            <a:r>
              <a:rPr lang="en-US" altLang="ko-KR" sz="2378" dirty="0"/>
              <a:t>. </a:t>
            </a:r>
          </a:p>
          <a:p>
            <a:endParaRPr lang="en-US" altLang="ko-KR" sz="2378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D69443A-40E5-417D-9A03-D1734D56B797}"/>
              </a:ext>
            </a:extLst>
          </p:cNvPr>
          <p:cNvSpPr txBox="1"/>
          <p:nvPr/>
        </p:nvSpPr>
        <p:spPr>
          <a:xfrm>
            <a:off x="638178" y="26529052"/>
            <a:ext cx="7402520" cy="91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3" dirty="0"/>
              <a:t>휴대가 편하면서도 컵처럼 물을 뜰 수 있는 모양은 무엇일까</a:t>
            </a:r>
            <a:r>
              <a:rPr lang="en-US" altLang="ko-KR" sz="2663" dirty="0"/>
              <a:t>? </a:t>
            </a:r>
            <a:endParaRPr lang="ko-KR" altLang="en-US" sz="2663" dirty="0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1A690046-C305-4293-B4BD-AA3DB7E65AF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79" y="27586680"/>
            <a:ext cx="2361149" cy="2361149"/>
          </a:xfrm>
          <a:prstGeom prst="rect">
            <a:avLst/>
          </a:prstGeom>
        </p:spPr>
      </p:pic>
      <p:pic>
        <p:nvPicPr>
          <p:cNvPr id="115" name="Picture 2" descr="휴대용컵  칫솔통에 대한 이미지 검색결과">
            <a:extLst>
              <a:ext uri="{FF2B5EF4-FFF2-40B4-BE49-F238E27FC236}">
                <a16:creationId xmlns:a16="http://schemas.microsoft.com/office/drawing/2014/main" id="{D45965D3-33E0-486E-B253-32B5A61F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718" y="27649067"/>
            <a:ext cx="2298761" cy="229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휴대용컵  칫솔통에 대한 이미지 검색결과">
            <a:extLst>
              <a:ext uri="{FF2B5EF4-FFF2-40B4-BE49-F238E27FC236}">
                <a16:creationId xmlns:a16="http://schemas.microsoft.com/office/drawing/2014/main" id="{146DFC06-D494-47B4-8B91-46DAB7674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27" y="27740358"/>
            <a:ext cx="2239877" cy="223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더하기 기호 116">
            <a:extLst>
              <a:ext uri="{FF2B5EF4-FFF2-40B4-BE49-F238E27FC236}">
                <a16:creationId xmlns:a16="http://schemas.microsoft.com/office/drawing/2014/main" id="{97F85F12-E0F2-489F-BA2B-2A28BA1AFC80}"/>
              </a:ext>
            </a:extLst>
          </p:cNvPr>
          <p:cNvSpPr/>
          <p:nvPr/>
        </p:nvSpPr>
        <p:spPr>
          <a:xfrm>
            <a:off x="8319314" y="28241477"/>
            <a:ext cx="1273953" cy="123763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79" dirty="0">
              <a:solidFill>
                <a:srgbClr val="FFC0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36ABC6-6879-4366-9E4C-7BB0CE19B55D}"/>
              </a:ext>
            </a:extLst>
          </p:cNvPr>
          <p:cNvSpPr txBox="1"/>
          <p:nvPr/>
        </p:nvSpPr>
        <p:spPr>
          <a:xfrm>
            <a:off x="8441624" y="26377813"/>
            <a:ext cx="5365617" cy="91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3" dirty="0"/>
              <a:t>더러운 물이 손에 닿지 않기 위한 손잡이 </a:t>
            </a:r>
          </a:p>
        </p:txBody>
      </p:sp>
      <p:pic>
        <p:nvPicPr>
          <p:cNvPr id="120" name="Picture 6" descr="손잡이에 대한 이미지 검색결과">
            <a:extLst>
              <a:ext uri="{FF2B5EF4-FFF2-40B4-BE49-F238E27FC236}">
                <a16:creationId xmlns:a16="http://schemas.microsoft.com/office/drawing/2014/main" id="{AD919897-7D66-456B-92F8-FC6DFE63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124" y="27452231"/>
            <a:ext cx="2558132" cy="255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E24842CB-BD3A-44EE-8FF0-03BEE01CFD89}"/>
              </a:ext>
            </a:extLst>
          </p:cNvPr>
          <p:cNvSpPr txBox="1"/>
          <p:nvPr/>
        </p:nvSpPr>
        <p:spPr>
          <a:xfrm>
            <a:off x="830206" y="30204052"/>
            <a:ext cx="4863777" cy="91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3" dirty="0"/>
              <a:t>갓난 아이가 이렇게 불편한 자세로 물을 마실 수 있을까</a:t>
            </a:r>
            <a:r>
              <a:rPr lang="en-US" altLang="ko-KR" sz="2663" dirty="0"/>
              <a:t>?</a:t>
            </a:r>
            <a:endParaRPr lang="ko-KR" altLang="en-US" sz="2663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3A0B3032-86D2-4CD0-97EC-EEA4032BFE38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60" y="31748274"/>
            <a:ext cx="1994812" cy="199481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E59CE498-B804-46C7-8C04-FD20375B8F85}"/>
              </a:ext>
            </a:extLst>
          </p:cNvPr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7" r="29459" b="11239"/>
          <a:stretch/>
        </p:blipFill>
        <p:spPr>
          <a:xfrm>
            <a:off x="3578252" y="31929911"/>
            <a:ext cx="1672969" cy="1628124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8A5A5126-D2B4-4FA6-8349-518C9F021AAA}"/>
              </a:ext>
            </a:extLst>
          </p:cNvPr>
          <p:cNvSpPr txBox="1"/>
          <p:nvPr/>
        </p:nvSpPr>
        <p:spPr>
          <a:xfrm>
            <a:off x="5702730" y="30314095"/>
            <a:ext cx="7052557" cy="430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83" dirty="0">
                <a:latin typeface="함촘롬바탕"/>
              </a:rPr>
              <a:t>각 지역마다 걸러야 할 게 다를 텐데</a:t>
            </a:r>
            <a:r>
              <a:rPr lang="en-US" altLang="ko-KR" sz="2283" dirty="0">
                <a:latin typeface="함촘롬바탕"/>
              </a:rPr>
              <a:t>, </a:t>
            </a:r>
            <a:r>
              <a:rPr lang="ko-KR" altLang="en-US" sz="2283" dirty="0">
                <a:latin typeface="함촘롬바탕"/>
              </a:rPr>
              <a:t>이에 맞는 정수기를 어떻게 만들지</a:t>
            </a:r>
            <a:r>
              <a:rPr lang="en-US" altLang="ko-KR" sz="2283" dirty="0">
                <a:latin typeface="함촘롬바탕"/>
              </a:rPr>
              <a:t>? </a:t>
            </a:r>
          </a:p>
          <a:p>
            <a:endParaRPr lang="en-US" altLang="ko-KR" sz="2283" dirty="0">
              <a:latin typeface="함촘롬바탕"/>
            </a:endParaRPr>
          </a:p>
          <a:p>
            <a:r>
              <a:rPr lang="ko-KR" altLang="en-US" sz="2283" dirty="0">
                <a:latin typeface="함촘롬바탕"/>
              </a:rPr>
              <a:t>모든 걸 걸러내는 필터보다는</a:t>
            </a:r>
            <a:r>
              <a:rPr lang="en-US" altLang="ko-KR" sz="2283" dirty="0">
                <a:latin typeface="함촘롬바탕"/>
              </a:rPr>
              <a:t>, </a:t>
            </a:r>
            <a:r>
              <a:rPr lang="ko-KR" altLang="en-US" sz="2283" dirty="0">
                <a:latin typeface="함촘롬바탕"/>
              </a:rPr>
              <a:t>각 지역마다 걸러야 할 불순물을 제거하는 필터만 채워 넣으면 재료비를 아낄 수 있지 않을까</a:t>
            </a:r>
            <a:r>
              <a:rPr lang="en-US" altLang="ko-KR" sz="2283" dirty="0">
                <a:latin typeface="함촘롬바탕"/>
              </a:rPr>
              <a:t>? (</a:t>
            </a:r>
            <a:r>
              <a:rPr lang="ko-KR" altLang="en-US" sz="2283" dirty="0">
                <a:latin typeface="함촘롬바탕"/>
              </a:rPr>
              <a:t>즉</a:t>
            </a:r>
            <a:r>
              <a:rPr lang="en-US" altLang="ko-KR" sz="2283" dirty="0">
                <a:latin typeface="함촘롬바탕"/>
              </a:rPr>
              <a:t>, </a:t>
            </a:r>
            <a:r>
              <a:rPr lang="ko-KR" altLang="en-US" sz="2283" dirty="0">
                <a:latin typeface="함촘롬바탕"/>
              </a:rPr>
              <a:t>불필요한 필터를 제거하자</a:t>
            </a:r>
            <a:r>
              <a:rPr lang="en-US" altLang="ko-KR" sz="2283" dirty="0">
                <a:latin typeface="함촘롬바탕"/>
              </a:rPr>
              <a:t>. </a:t>
            </a:r>
            <a:r>
              <a:rPr lang="ko-KR" altLang="en-US" sz="2283" dirty="0">
                <a:latin typeface="함촘롬바탕"/>
              </a:rPr>
              <a:t>이를 위해서는 필터를 끼워 넣을 수 있는 구조면 좋겠군</a:t>
            </a:r>
            <a:r>
              <a:rPr lang="en-US" altLang="ko-KR" sz="2283" dirty="0">
                <a:latin typeface="함촘롬바탕"/>
              </a:rPr>
              <a:t>.)</a:t>
            </a:r>
          </a:p>
          <a:p>
            <a:endParaRPr lang="en-US" altLang="ko-KR" sz="2283" dirty="0">
              <a:latin typeface="함촘롬바탕"/>
            </a:endParaRPr>
          </a:p>
          <a:p>
            <a:r>
              <a:rPr lang="ko-KR" altLang="en-US" sz="2283" dirty="0">
                <a:latin typeface="함촘롬바탕"/>
              </a:rPr>
              <a:t>라이프 </a:t>
            </a:r>
            <a:r>
              <a:rPr lang="ko-KR" altLang="en-US" sz="2283" dirty="0" err="1">
                <a:latin typeface="함촘롬바탕"/>
              </a:rPr>
              <a:t>스트로우를</a:t>
            </a:r>
            <a:r>
              <a:rPr lang="ko-KR" altLang="en-US" sz="2283" dirty="0">
                <a:latin typeface="함촘롬바탕"/>
              </a:rPr>
              <a:t> 구입할 돈이 없는 경우도 많다는데</a:t>
            </a:r>
            <a:r>
              <a:rPr lang="en-US" altLang="ko-KR" sz="2283" dirty="0">
                <a:latin typeface="함촘롬바탕"/>
              </a:rPr>
              <a:t>, </a:t>
            </a:r>
            <a:r>
              <a:rPr lang="ko-KR" altLang="en-US" sz="2283" dirty="0">
                <a:latin typeface="함촘롬바탕"/>
              </a:rPr>
              <a:t>어떻게 싸게 만들지</a:t>
            </a:r>
            <a:r>
              <a:rPr lang="en-US" altLang="ko-KR" sz="2283" dirty="0">
                <a:latin typeface="함촘롬바탕"/>
              </a:rPr>
              <a:t>?</a:t>
            </a:r>
            <a:endParaRPr lang="en-US" altLang="ko-KR" sz="2283" dirty="0"/>
          </a:p>
          <a:p>
            <a:endParaRPr lang="en-US" altLang="ko-KR" sz="2283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00D8F7-F61C-4446-865D-8C76EDFCD1F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44" y="37413318"/>
            <a:ext cx="6445684" cy="4922367"/>
          </a:xfrm>
          <a:prstGeom prst="rect">
            <a:avLst/>
          </a:prstGeom>
        </p:spPr>
      </p:pic>
      <p:pic>
        <p:nvPicPr>
          <p:cNvPr id="6145" name="_x249211488" descr="EMB0000032c580b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830206" y="622771"/>
            <a:ext cx="3939549" cy="40076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3" name="TextBox 222"/>
          <p:cNvSpPr txBox="1"/>
          <p:nvPr/>
        </p:nvSpPr>
        <p:spPr>
          <a:xfrm>
            <a:off x="396099" y="973792"/>
            <a:ext cx="28022186" cy="4578178"/>
          </a:xfrm>
          <a:prstGeom prst="rect">
            <a:avLst/>
          </a:prstGeom>
          <a:noFill/>
        </p:spPr>
        <p:txBody>
          <a:bodyPr wrap="square" lIns="84076" tIns="42038" rIns="84076" bIns="42038" rtlCol="0">
            <a:spAutoFit/>
          </a:bodyPr>
          <a:lstStyle/>
          <a:p>
            <a:pPr algn="ctr"/>
            <a:r>
              <a:rPr lang="en-US" altLang="ko-KR" sz="627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Portable </a:t>
            </a:r>
            <a:r>
              <a:rPr lang="en-US" altLang="ko-KR" sz="627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purifier for areas lacking water purification</a:t>
            </a:r>
            <a:endParaRPr lang="en-US" altLang="ko-KR" sz="62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627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ko-KR" altLang="en-US" sz="6277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정수시설이</a:t>
            </a:r>
            <a:r>
              <a:rPr lang="ko-KR" altLang="en-US" sz="627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627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부족한 지역을 위한 휴대용 정수기</a:t>
            </a:r>
            <a:endParaRPr lang="ko-KR" altLang="en-US" sz="62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3424" dirty="0">
              <a:latin typeface="Symbol" panose="05050102010706020507" pitchFamily="18" charset="2"/>
            </a:endParaRPr>
          </a:p>
          <a:p>
            <a:pPr algn="ctr"/>
            <a:r>
              <a:rPr lang="en-US" altLang="ko-KR" sz="3424" dirty="0" smtClean="0">
                <a:latin typeface="Symbol" panose="05050102010706020507" pitchFamily="18" charset="2"/>
              </a:rPr>
              <a:t>OOO, OOO, OOO, </a:t>
            </a:r>
            <a:r>
              <a:rPr lang="ko-KR" altLang="en-US" sz="3424" dirty="0" smtClean="0">
                <a:latin typeface="Symbol" panose="05050102010706020507" pitchFamily="18" charset="2"/>
              </a:rPr>
              <a:t>김</a:t>
            </a:r>
            <a:r>
              <a:rPr lang="en-US" altLang="ko-KR" sz="3424" dirty="0" smtClean="0">
                <a:latin typeface="Symbol" panose="05050102010706020507" pitchFamily="18" charset="2"/>
              </a:rPr>
              <a:t>OO(</a:t>
            </a:r>
            <a:r>
              <a:rPr lang="ko-KR" altLang="en-US" sz="3424" dirty="0" smtClean="0">
                <a:latin typeface="Symbol" panose="05050102010706020507" pitchFamily="18" charset="2"/>
              </a:rPr>
              <a:t>지도교사</a:t>
            </a:r>
            <a:r>
              <a:rPr lang="en-US" altLang="ko-KR" sz="3424" dirty="0" smtClean="0">
                <a:latin typeface="Symbol" panose="05050102010706020507" pitchFamily="18" charset="2"/>
              </a:rPr>
              <a:t>)</a:t>
            </a:r>
            <a:endParaRPr lang="ko-KR" altLang="en-US" sz="3424" dirty="0">
              <a:latin typeface="Symbol" panose="05050102010706020507" pitchFamily="18" charset="2"/>
            </a:endParaRPr>
          </a:p>
          <a:p>
            <a:pPr algn="ctr"/>
            <a:endParaRPr lang="en-US" altLang="ko-KR" sz="884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Arial Unicode MS" pitchFamily="50" charset="-127"/>
              <a:cs typeface="Arial" pitchFamily="34" charset="0"/>
            </a:endParaRPr>
          </a:p>
          <a:p>
            <a:pPr algn="ctr"/>
            <a:endParaRPr lang="en-US" altLang="ko-KR" sz="951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Arial Unicode MS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적정기술 정수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적정기술 정수기</Template>
  <TotalTime>571</TotalTime>
  <Words>668</Words>
  <Application>Microsoft Office PowerPoint</Application>
  <PresentationFormat>사용자 지정</PresentationFormat>
  <Paragraphs>82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2" baseType="lpstr">
      <vt:lpstr>Arial Unicode MS</vt:lpstr>
      <vt:lpstr>HY울릉도B</vt:lpstr>
      <vt:lpstr>Segoe UI Black</vt:lpstr>
      <vt:lpstr>굴림</vt:lpstr>
      <vt:lpstr>맑은 고딕</vt:lpstr>
      <vt:lpstr>함촘롬바탕</vt:lpstr>
      <vt:lpstr>Arial</vt:lpstr>
      <vt:lpstr>Symbol</vt:lpstr>
      <vt:lpstr>Times New Roman</vt:lpstr>
      <vt:lpstr>Wingdings</vt:lpstr>
      <vt:lpstr>적정기술 정수기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24</cp:revision>
  <cp:lastPrinted>2016-09-30T05:46:21Z</cp:lastPrinted>
  <dcterms:created xsi:type="dcterms:W3CDTF">2018-11-03T16:13:52Z</dcterms:created>
  <dcterms:modified xsi:type="dcterms:W3CDTF">2019-10-28T00:50:34Z</dcterms:modified>
</cp:coreProperties>
</file>